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notesSlides/notesSlide11.xml" ContentType="application/vnd.openxmlformats-officedocument.presentationml.notesSlide+xml"/>
  <Override PartName="/ppt/ink/ink15.xml" ContentType="application/inkml+xml"/>
  <Override PartName="/ppt/ink/ink16.xml" ContentType="application/inkml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0"/>
  </p:notesMasterIdLst>
  <p:sldIdLst>
    <p:sldId id="256" r:id="rId2"/>
    <p:sldId id="264" r:id="rId3"/>
    <p:sldId id="262" r:id="rId4"/>
    <p:sldId id="259" r:id="rId5"/>
    <p:sldId id="271" r:id="rId6"/>
    <p:sldId id="273" r:id="rId7"/>
    <p:sldId id="274" r:id="rId8"/>
    <p:sldId id="275" r:id="rId9"/>
    <p:sldId id="276" r:id="rId10"/>
    <p:sldId id="286" r:id="rId11"/>
    <p:sldId id="281" r:id="rId12"/>
    <p:sldId id="284" r:id="rId13"/>
    <p:sldId id="283" r:id="rId14"/>
    <p:sldId id="279" r:id="rId15"/>
    <p:sldId id="287" r:id="rId16"/>
    <p:sldId id="267" r:id="rId17"/>
    <p:sldId id="266" r:id="rId18"/>
    <p:sldId id="272" r:id="rId19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B9B9"/>
    <a:srgbClr val="D28578"/>
    <a:srgbClr val="2038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66914" autoAdjust="0"/>
  </p:normalViewPr>
  <p:slideViewPr>
    <p:cSldViewPr snapToGrid="0">
      <p:cViewPr>
        <p:scale>
          <a:sx n="55" d="100"/>
          <a:sy n="55" d="100"/>
        </p:scale>
        <p:origin x="1742" y="1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5">
  <dgm:title val=""/>
  <dgm:desc val=""/>
  <dgm:catLst>
    <dgm:cat type="accent3" pri="11500"/>
  </dgm:catLst>
  <dgm:styleLbl name="node0">
    <dgm:fillClrLst meth="cycle"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alpha val="9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alpha val="90000"/>
      </a:schemeClr>
      <a:schemeClr val="accent3">
        <a:alpha val="5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/>
    <dgm:txEffectClrLst/>
  </dgm:styleLbl>
  <dgm:styleLbl name="lnNode1">
    <dgm:fillClrLst>
      <a:schemeClr val="accent3">
        <a:shade val="90000"/>
      </a:schemeClr>
      <a:schemeClr val="accent3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  <a:alpha val="90000"/>
      </a:schemeClr>
      <a:schemeClr val="accent3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alpha val="90000"/>
        <a:tint val="40000"/>
      </a:schemeClr>
      <a:schemeClr val="accent3">
        <a:alpha val="5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F8A5D23-C2FB-43D3-B993-C8CE7C97B85A}" type="doc">
      <dgm:prSet loTypeId="urn:microsoft.com/office/officeart/2005/8/layout/vList2" loCatId="list" qsTypeId="urn:microsoft.com/office/officeart/2005/8/quickstyle/simple4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708CAFC7-EFD6-40C5-8A02-D51A8AA9C9D8}">
      <dgm:prSet/>
      <dgm:spPr/>
      <dgm:t>
        <a:bodyPr/>
        <a:lstStyle/>
        <a:p>
          <a:r>
            <a:rPr lang="it-IT"/>
            <a:t>Whole Slide Images (WSI)</a:t>
          </a:r>
          <a:endParaRPr lang="en-US"/>
        </a:p>
      </dgm:t>
    </dgm:pt>
    <dgm:pt modelId="{7712A187-F4A2-451E-ADA7-91BCF37A2918}" type="parTrans" cxnId="{7C0B56D3-DB0D-4A82-8685-EC23502404CB}">
      <dgm:prSet/>
      <dgm:spPr/>
      <dgm:t>
        <a:bodyPr/>
        <a:lstStyle/>
        <a:p>
          <a:endParaRPr lang="en-US"/>
        </a:p>
      </dgm:t>
    </dgm:pt>
    <dgm:pt modelId="{DE5CE911-0E0E-47D3-AA7E-9E73C3EF5790}" type="sibTrans" cxnId="{7C0B56D3-DB0D-4A82-8685-EC23502404CB}">
      <dgm:prSet/>
      <dgm:spPr/>
      <dgm:t>
        <a:bodyPr/>
        <a:lstStyle/>
        <a:p>
          <a:endParaRPr lang="en-US"/>
        </a:p>
      </dgm:t>
    </dgm:pt>
    <dgm:pt modelId="{8DE00638-2F6E-4B15-B4FD-1D5E8EF4B455}">
      <dgm:prSet/>
      <dgm:spPr/>
      <dgm:t>
        <a:bodyPr/>
        <a:lstStyle/>
        <a:p>
          <a:r>
            <a:rPr lang="it-IT"/>
            <a:t>496 biopsies (363 Train, 133 Test)</a:t>
          </a:r>
          <a:endParaRPr lang="en-US"/>
        </a:p>
      </dgm:t>
    </dgm:pt>
    <dgm:pt modelId="{E54F8247-FAA7-452D-BA67-8258219E6D54}" type="parTrans" cxnId="{978716FF-6260-4AED-9644-69CC056D5D97}">
      <dgm:prSet/>
      <dgm:spPr/>
      <dgm:t>
        <a:bodyPr/>
        <a:lstStyle/>
        <a:p>
          <a:endParaRPr lang="en-US"/>
        </a:p>
      </dgm:t>
    </dgm:pt>
    <dgm:pt modelId="{5F7711F1-C68C-4344-B23F-43B6DEAA47D7}" type="sibTrans" cxnId="{978716FF-6260-4AED-9644-69CC056D5D97}">
      <dgm:prSet/>
      <dgm:spPr/>
      <dgm:t>
        <a:bodyPr/>
        <a:lstStyle/>
        <a:p>
          <a:endParaRPr lang="en-US"/>
        </a:p>
      </dgm:t>
    </dgm:pt>
    <dgm:pt modelId="{59ADA151-BE03-4047-A1F8-6E2730DB4685}">
      <dgm:prSet/>
      <dgm:spPr/>
      <dgm:t>
        <a:bodyPr/>
        <a:lstStyle/>
        <a:p>
          <a:r>
            <a:rPr lang="it-IT"/>
            <a:t>7167 patches (5361 Train, 1806 Test)</a:t>
          </a:r>
          <a:endParaRPr lang="en-US"/>
        </a:p>
      </dgm:t>
    </dgm:pt>
    <dgm:pt modelId="{51AD6DEF-4B8A-4B29-80BF-9D217F57562E}" type="parTrans" cxnId="{A1A23FC5-6C06-41A7-8646-85FBD2AF1EA4}">
      <dgm:prSet/>
      <dgm:spPr/>
      <dgm:t>
        <a:bodyPr/>
        <a:lstStyle/>
        <a:p>
          <a:endParaRPr lang="en-US"/>
        </a:p>
      </dgm:t>
    </dgm:pt>
    <dgm:pt modelId="{EC468E23-D32C-4FAA-8A93-3EFEF959D78C}" type="sibTrans" cxnId="{A1A23FC5-6C06-41A7-8646-85FBD2AF1EA4}">
      <dgm:prSet/>
      <dgm:spPr/>
      <dgm:t>
        <a:bodyPr/>
        <a:lstStyle/>
        <a:p>
          <a:endParaRPr lang="en-US"/>
        </a:p>
      </dgm:t>
    </dgm:pt>
    <dgm:pt modelId="{E82DB863-0D7C-4473-8AEA-BEE6EEC5E261}">
      <dgm:prSet/>
      <dgm:spPr/>
      <dgm:t>
        <a:bodyPr/>
        <a:lstStyle/>
        <a:p>
          <a:r>
            <a:rPr lang="it-IT" dirty="0"/>
            <a:t>Immunofluorescence Images</a:t>
          </a:r>
          <a:endParaRPr lang="en-US" dirty="0"/>
        </a:p>
      </dgm:t>
    </dgm:pt>
    <dgm:pt modelId="{06966ADC-5857-413E-804E-A6BDCE5BB25C}" type="parTrans" cxnId="{0B628A82-4D79-42FC-B1CE-FEC1375F7C6B}">
      <dgm:prSet/>
      <dgm:spPr/>
      <dgm:t>
        <a:bodyPr/>
        <a:lstStyle/>
        <a:p>
          <a:endParaRPr lang="en-US"/>
        </a:p>
      </dgm:t>
    </dgm:pt>
    <dgm:pt modelId="{A0874353-6692-425D-B8E0-9B24C9475417}" type="sibTrans" cxnId="{0B628A82-4D79-42FC-B1CE-FEC1375F7C6B}">
      <dgm:prSet/>
      <dgm:spPr/>
      <dgm:t>
        <a:bodyPr/>
        <a:lstStyle/>
        <a:p>
          <a:endParaRPr lang="en-US"/>
        </a:p>
      </dgm:t>
    </dgm:pt>
    <dgm:pt modelId="{16626CB5-40CC-4742-844C-8C2852123365}">
      <dgm:prSet/>
      <dgm:spPr/>
      <dgm:t>
        <a:bodyPr/>
        <a:lstStyle/>
        <a:p>
          <a:r>
            <a:rPr lang="it-IT"/>
            <a:t>254 images  (160 Train, 94 Test)</a:t>
          </a:r>
          <a:endParaRPr lang="en-US"/>
        </a:p>
      </dgm:t>
    </dgm:pt>
    <dgm:pt modelId="{A807BD18-489F-4748-8A04-0E83C7FE98E9}" type="parTrans" cxnId="{7D1DC382-C9DB-4FAD-BEC8-1951D18CB4E7}">
      <dgm:prSet/>
      <dgm:spPr/>
      <dgm:t>
        <a:bodyPr/>
        <a:lstStyle/>
        <a:p>
          <a:endParaRPr lang="en-US"/>
        </a:p>
      </dgm:t>
    </dgm:pt>
    <dgm:pt modelId="{715C9B69-A32D-4673-862D-931400BE90A1}" type="sibTrans" cxnId="{7D1DC382-C9DB-4FAD-BEC8-1951D18CB4E7}">
      <dgm:prSet/>
      <dgm:spPr/>
      <dgm:t>
        <a:bodyPr/>
        <a:lstStyle/>
        <a:p>
          <a:endParaRPr lang="en-US"/>
        </a:p>
      </dgm:t>
    </dgm:pt>
    <dgm:pt modelId="{9C1F3188-CDF6-4443-8D61-B4CE30B252FD}" type="pres">
      <dgm:prSet presAssocID="{3F8A5D23-C2FB-43D3-B993-C8CE7C97B85A}" presName="linear" presStyleCnt="0">
        <dgm:presLayoutVars>
          <dgm:animLvl val="lvl"/>
          <dgm:resizeHandles val="exact"/>
        </dgm:presLayoutVars>
      </dgm:prSet>
      <dgm:spPr/>
    </dgm:pt>
    <dgm:pt modelId="{120D9BB5-C095-423A-B8D2-27CCF97F29AC}" type="pres">
      <dgm:prSet presAssocID="{708CAFC7-EFD6-40C5-8A02-D51A8AA9C9D8}" presName="parentText" presStyleLbl="node1" presStyleIdx="0" presStyleCnt="2" custScaleX="91347" custLinFactNeighborX="-5227" custLinFactNeighborY="-7661">
        <dgm:presLayoutVars>
          <dgm:chMax val="0"/>
          <dgm:bulletEnabled val="1"/>
        </dgm:presLayoutVars>
      </dgm:prSet>
      <dgm:spPr/>
    </dgm:pt>
    <dgm:pt modelId="{96F2F3AD-975C-4B0B-8BDE-F9F511934CD4}" type="pres">
      <dgm:prSet presAssocID="{708CAFC7-EFD6-40C5-8A02-D51A8AA9C9D8}" presName="childText" presStyleLbl="revTx" presStyleIdx="0" presStyleCnt="2">
        <dgm:presLayoutVars>
          <dgm:bulletEnabled val="1"/>
        </dgm:presLayoutVars>
      </dgm:prSet>
      <dgm:spPr/>
    </dgm:pt>
    <dgm:pt modelId="{454088C6-ABD2-49E8-9644-8C84070FD52B}" type="pres">
      <dgm:prSet presAssocID="{E82DB863-0D7C-4473-8AEA-BEE6EEC5E261}" presName="parentText" presStyleLbl="node1" presStyleIdx="1" presStyleCnt="2" custScaleX="90921" custLinFactNeighborX="-5597" custLinFactNeighborY="-18047">
        <dgm:presLayoutVars>
          <dgm:chMax val="0"/>
          <dgm:bulletEnabled val="1"/>
        </dgm:presLayoutVars>
      </dgm:prSet>
      <dgm:spPr/>
    </dgm:pt>
    <dgm:pt modelId="{4D3F2859-FF39-4BDB-A062-FB253CEF0079}" type="pres">
      <dgm:prSet presAssocID="{E82DB863-0D7C-4473-8AEA-BEE6EEC5E261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0815FE1A-C3CB-4CB8-A24B-BF6BA792D65F}" type="presOf" srcId="{8DE00638-2F6E-4B15-B4FD-1D5E8EF4B455}" destId="{96F2F3AD-975C-4B0B-8BDE-F9F511934CD4}" srcOrd="0" destOrd="0" presId="urn:microsoft.com/office/officeart/2005/8/layout/vList2"/>
    <dgm:cxn modelId="{0014872F-9996-4369-8C2D-EE7FC76B4299}" type="presOf" srcId="{E82DB863-0D7C-4473-8AEA-BEE6EEC5E261}" destId="{454088C6-ABD2-49E8-9644-8C84070FD52B}" srcOrd="0" destOrd="0" presId="urn:microsoft.com/office/officeart/2005/8/layout/vList2"/>
    <dgm:cxn modelId="{C92CBC50-F517-4FBB-8487-ADF3162CB8BD}" type="presOf" srcId="{16626CB5-40CC-4742-844C-8C2852123365}" destId="{4D3F2859-FF39-4BDB-A062-FB253CEF0079}" srcOrd="0" destOrd="0" presId="urn:microsoft.com/office/officeart/2005/8/layout/vList2"/>
    <dgm:cxn modelId="{0B628A82-4D79-42FC-B1CE-FEC1375F7C6B}" srcId="{3F8A5D23-C2FB-43D3-B993-C8CE7C97B85A}" destId="{E82DB863-0D7C-4473-8AEA-BEE6EEC5E261}" srcOrd="1" destOrd="0" parTransId="{06966ADC-5857-413E-804E-A6BDCE5BB25C}" sibTransId="{A0874353-6692-425D-B8E0-9B24C9475417}"/>
    <dgm:cxn modelId="{7D1DC382-C9DB-4FAD-BEC8-1951D18CB4E7}" srcId="{E82DB863-0D7C-4473-8AEA-BEE6EEC5E261}" destId="{16626CB5-40CC-4742-844C-8C2852123365}" srcOrd="0" destOrd="0" parTransId="{A807BD18-489F-4748-8A04-0E83C7FE98E9}" sibTransId="{715C9B69-A32D-4673-862D-931400BE90A1}"/>
    <dgm:cxn modelId="{8A0A4297-B55B-4223-AF81-7215DA8F4FAA}" type="presOf" srcId="{708CAFC7-EFD6-40C5-8A02-D51A8AA9C9D8}" destId="{120D9BB5-C095-423A-B8D2-27CCF97F29AC}" srcOrd="0" destOrd="0" presId="urn:microsoft.com/office/officeart/2005/8/layout/vList2"/>
    <dgm:cxn modelId="{1302ADAB-18CD-4225-A836-8649F143E097}" type="presOf" srcId="{3F8A5D23-C2FB-43D3-B993-C8CE7C97B85A}" destId="{9C1F3188-CDF6-4443-8D61-B4CE30B252FD}" srcOrd="0" destOrd="0" presId="urn:microsoft.com/office/officeart/2005/8/layout/vList2"/>
    <dgm:cxn modelId="{A1A23FC5-6C06-41A7-8646-85FBD2AF1EA4}" srcId="{708CAFC7-EFD6-40C5-8A02-D51A8AA9C9D8}" destId="{59ADA151-BE03-4047-A1F8-6E2730DB4685}" srcOrd="1" destOrd="0" parTransId="{51AD6DEF-4B8A-4B29-80BF-9D217F57562E}" sibTransId="{EC468E23-D32C-4FAA-8A93-3EFEF959D78C}"/>
    <dgm:cxn modelId="{7C0B56D3-DB0D-4A82-8685-EC23502404CB}" srcId="{3F8A5D23-C2FB-43D3-B993-C8CE7C97B85A}" destId="{708CAFC7-EFD6-40C5-8A02-D51A8AA9C9D8}" srcOrd="0" destOrd="0" parTransId="{7712A187-F4A2-451E-ADA7-91BCF37A2918}" sibTransId="{DE5CE911-0E0E-47D3-AA7E-9E73C3EF5790}"/>
    <dgm:cxn modelId="{296560D8-855C-4AAA-A5BC-07C9201D880C}" type="presOf" srcId="{59ADA151-BE03-4047-A1F8-6E2730DB4685}" destId="{96F2F3AD-975C-4B0B-8BDE-F9F511934CD4}" srcOrd="0" destOrd="1" presId="urn:microsoft.com/office/officeart/2005/8/layout/vList2"/>
    <dgm:cxn modelId="{978716FF-6260-4AED-9644-69CC056D5D97}" srcId="{708CAFC7-EFD6-40C5-8A02-D51A8AA9C9D8}" destId="{8DE00638-2F6E-4B15-B4FD-1D5E8EF4B455}" srcOrd="0" destOrd="0" parTransId="{E54F8247-FAA7-452D-BA67-8258219E6D54}" sibTransId="{5F7711F1-C68C-4344-B23F-43B6DEAA47D7}"/>
    <dgm:cxn modelId="{8B334A4B-DF8D-46A6-8850-AE49DFF1FC94}" type="presParOf" srcId="{9C1F3188-CDF6-4443-8D61-B4CE30B252FD}" destId="{120D9BB5-C095-423A-B8D2-27CCF97F29AC}" srcOrd="0" destOrd="0" presId="urn:microsoft.com/office/officeart/2005/8/layout/vList2"/>
    <dgm:cxn modelId="{3192E4C6-617E-4FD6-8FB4-09B2E5D16C0B}" type="presParOf" srcId="{9C1F3188-CDF6-4443-8D61-B4CE30B252FD}" destId="{96F2F3AD-975C-4B0B-8BDE-F9F511934CD4}" srcOrd="1" destOrd="0" presId="urn:microsoft.com/office/officeart/2005/8/layout/vList2"/>
    <dgm:cxn modelId="{4843D1C0-C62F-44F4-B073-81CCCE80BE6F}" type="presParOf" srcId="{9C1F3188-CDF6-4443-8D61-B4CE30B252FD}" destId="{454088C6-ABD2-49E8-9644-8C84070FD52B}" srcOrd="2" destOrd="0" presId="urn:microsoft.com/office/officeart/2005/8/layout/vList2"/>
    <dgm:cxn modelId="{4AC3AED5-48FE-4418-A295-F0834B026E0D}" type="presParOf" srcId="{9C1F3188-CDF6-4443-8D61-B4CE30B252FD}" destId="{4D3F2859-FF39-4BDB-A062-FB253CEF0079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F47364E-C96E-4015-8622-66D68FC9700B}" type="doc">
      <dgm:prSet loTypeId="urn:microsoft.com/office/officeart/2005/8/layout/hList1" loCatId="list" qsTypeId="urn:microsoft.com/office/officeart/2005/8/quickstyle/simple1" qsCatId="simple" csTypeId="urn:microsoft.com/office/officeart/2005/8/colors/accent3_5" csCatId="accent3" phldr="1"/>
      <dgm:spPr/>
      <dgm:t>
        <a:bodyPr/>
        <a:lstStyle/>
        <a:p>
          <a:endParaRPr lang="it-IT"/>
        </a:p>
      </dgm:t>
    </dgm:pt>
    <dgm:pt modelId="{CE6256A9-EE97-4E06-884D-5BB577BAE96E}">
      <dgm:prSet/>
      <dgm:spPr/>
      <dgm:t>
        <a:bodyPr/>
        <a:lstStyle/>
        <a:p>
          <a:r>
            <a:rPr lang="it-IT" b="1"/>
            <a:t>Main parameters:</a:t>
          </a:r>
          <a:endParaRPr lang="it-IT"/>
        </a:p>
      </dgm:t>
    </dgm:pt>
    <dgm:pt modelId="{752C99D5-F820-40CF-9864-3FAACE963702}" type="parTrans" cxnId="{B696743E-9F78-4341-A31B-C046236FF4B6}">
      <dgm:prSet/>
      <dgm:spPr/>
      <dgm:t>
        <a:bodyPr/>
        <a:lstStyle/>
        <a:p>
          <a:endParaRPr lang="it-IT"/>
        </a:p>
      </dgm:t>
    </dgm:pt>
    <dgm:pt modelId="{29ECFFD5-B479-4246-9659-1C704005BA33}" type="sibTrans" cxnId="{B696743E-9F78-4341-A31B-C046236FF4B6}">
      <dgm:prSet/>
      <dgm:spPr/>
      <dgm:t>
        <a:bodyPr/>
        <a:lstStyle/>
        <a:p>
          <a:endParaRPr lang="it-IT"/>
        </a:p>
      </dgm:t>
    </dgm:pt>
    <dgm:pt modelId="{C0CC5B03-EC82-4C61-9222-AF0A1D166264}">
      <dgm:prSet/>
      <dgm:spPr/>
      <dgm:t>
        <a:bodyPr anchor="b"/>
        <a:lstStyle/>
        <a:p>
          <a:pPr>
            <a:lnSpc>
              <a:spcPct val="90000"/>
            </a:lnSpc>
          </a:pPr>
          <a:r>
            <a:rPr lang="it-IT" sz="1800"/>
            <a:t>Type of experiment:</a:t>
          </a:r>
        </a:p>
      </dgm:t>
    </dgm:pt>
    <dgm:pt modelId="{7B4E21A3-83C1-4EDD-8CE4-DA59EE93386F}" type="parTrans" cxnId="{295CE4C4-55E5-43EB-AE57-73031576437A}">
      <dgm:prSet/>
      <dgm:spPr/>
      <dgm:t>
        <a:bodyPr/>
        <a:lstStyle/>
        <a:p>
          <a:endParaRPr lang="it-IT"/>
        </a:p>
      </dgm:t>
    </dgm:pt>
    <dgm:pt modelId="{3A8520D4-1543-4C8F-98C0-F8EFAC074863}" type="sibTrans" cxnId="{295CE4C4-55E5-43EB-AE57-73031576437A}">
      <dgm:prSet/>
      <dgm:spPr/>
      <dgm:t>
        <a:bodyPr/>
        <a:lstStyle/>
        <a:p>
          <a:endParaRPr lang="it-IT"/>
        </a:p>
      </dgm:t>
    </dgm:pt>
    <dgm:pt modelId="{38090104-49C2-42A5-A02A-507E578D27DA}">
      <dgm:prSet custT="1"/>
      <dgm:spPr/>
      <dgm:t>
        <a:bodyPr anchor="b"/>
        <a:lstStyle/>
        <a:p>
          <a:pPr>
            <a:lnSpc>
              <a:spcPct val="100000"/>
            </a:lnSpc>
            <a:buFont typeface="+mj-lt"/>
            <a:buAutoNum type="alphaLcParenR"/>
          </a:pPr>
          <a:r>
            <a:rPr lang="it-IT" sz="1600" dirty="0"/>
            <a:t> </a:t>
          </a:r>
          <a:r>
            <a:rPr lang="it-IT" sz="1600" i="1" dirty="0"/>
            <a:t>WSI</a:t>
          </a:r>
        </a:p>
      </dgm:t>
    </dgm:pt>
    <dgm:pt modelId="{0AD4EACC-9D2C-4A22-918E-7A83C95DF402}" type="parTrans" cxnId="{5BF73A3B-545D-440D-882B-E72B0D5773C0}">
      <dgm:prSet/>
      <dgm:spPr/>
      <dgm:t>
        <a:bodyPr/>
        <a:lstStyle/>
        <a:p>
          <a:endParaRPr lang="it-IT"/>
        </a:p>
      </dgm:t>
    </dgm:pt>
    <dgm:pt modelId="{DAC9F061-DA8A-4D42-B206-22AA038B5D84}" type="sibTrans" cxnId="{5BF73A3B-545D-440D-882B-E72B0D5773C0}">
      <dgm:prSet/>
      <dgm:spPr/>
      <dgm:t>
        <a:bodyPr/>
        <a:lstStyle/>
        <a:p>
          <a:endParaRPr lang="it-IT"/>
        </a:p>
      </dgm:t>
    </dgm:pt>
    <dgm:pt modelId="{EC7F98F8-A05E-43E1-B5F0-5F600D1692A3}">
      <dgm:prSet custT="1"/>
      <dgm:spPr/>
      <dgm:t>
        <a:bodyPr anchor="b"/>
        <a:lstStyle/>
        <a:p>
          <a:pPr>
            <a:lnSpc>
              <a:spcPct val="100000"/>
            </a:lnSpc>
            <a:buFont typeface="+mj-lt"/>
            <a:buAutoNum type="alphaLcParenR"/>
          </a:pPr>
          <a:r>
            <a:rPr lang="it-IT" sz="1600" i="1" dirty="0"/>
            <a:t> Immunofluorescence</a:t>
          </a:r>
        </a:p>
      </dgm:t>
    </dgm:pt>
    <dgm:pt modelId="{9EB9AF4F-7DE6-475B-95AF-5138153C914B}" type="parTrans" cxnId="{12E0A53A-4F9C-4E3B-B0FB-258243A4DF36}">
      <dgm:prSet/>
      <dgm:spPr/>
      <dgm:t>
        <a:bodyPr/>
        <a:lstStyle/>
        <a:p>
          <a:endParaRPr lang="it-IT"/>
        </a:p>
      </dgm:t>
    </dgm:pt>
    <dgm:pt modelId="{C7E452ED-56C7-4756-9AD2-DFA2D903268F}" type="sibTrans" cxnId="{12E0A53A-4F9C-4E3B-B0FB-258243A4DF36}">
      <dgm:prSet/>
      <dgm:spPr/>
      <dgm:t>
        <a:bodyPr/>
        <a:lstStyle/>
        <a:p>
          <a:endParaRPr lang="it-IT"/>
        </a:p>
      </dgm:t>
    </dgm:pt>
    <dgm:pt modelId="{D5492EFF-BD84-4ECB-B2DD-3FEC8C21253B}">
      <dgm:prSet custT="1"/>
      <dgm:spPr/>
      <dgm:t>
        <a:bodyPr anchor="b"/>
        <a:lstStyle/>
        <a:p>
          <a:pPr>
            <a:lnSpc>
              <a:spcPct val="100000"/>
            </a:lnSpc>
            <a:buFont typeface="+mj-lt"/>
            <a:buAutoNum type="alphaLcParenR"/>
          </a:pPr>
          <a:r>
            <a:rPr lang="it-IT" sz="1600" i="1" dirty="0"/>
            <a:t> Combined</a:t>
          </a:r>
        </a:p>
      </dgm:t>
    </dgm:pt>
    <dgm:pt modelId="{7B60DF79-6E88-4D14-93C2-AD35B585718D}" type="parTrans" cxnId="{22BA4D0E-BDAE-4B94-A675-38A7B9F27855}">
      <dgm:prSet/>
      <dgm:spPr/>
      <dgm:t>
        <a:bodyPr/>
        <a:lstStyle/>
        <a:p>
          <a:endParaRPr lang="it-IT"/>
        </a:p>
      </dgm:t>
    </dgm:pt>
    <dgm:pt modelId="{1F0F188A-7FDD-43DE-99C1-EC685BFBD13F}" type="sibTrans" cxnId="{22BA4D0E-BDAE-4B94-A675-38A7B9F27855}">
      <dgm:prSet/>
      <dgm:spPr/>
      <dgm:t>
        <a:bodyPr/>
        <a:lstStyle/>
        <a:p>
          <a:endParaRPr lang="it-IT"/>
        </a:p>
      </dgm:t>
    </dgm:pt>
    <dgm:pt modelId="{82EE32FF-4504-4476-A2B2-187D913ECCBA}">
      <dgm:prSet/>
      <dgm:spPr/>
      <dgm:t>
        <a:bodyPr anchor="b"/>
        <a:lstStyle/>
        <a:p>
          <a:pPr>
            <a:lnSpc>
              <a:spcPct val="90000"/>
            </a:lnSpc>
          </a:pPr>
          <a:r>
            <a:rPr lang="it-IT" sz="1800" dirty="0"/>
            <a:t>Patches per biopsy</a:t>
          </a:r>
        </a:p>
      </dgm:t>
    </dgm:pt>
    <dgm:pt modelId="{573E077A-BCD1-494A-A1D6-A44ACC2DEF80}" type="parTrans" cxnId="{4501AEDA-D5ED-4A2F-B462-F9F14B3C73DA}">
      <dgm:prSet/>
      <dgm:spPr/>
      <dgm:t>
        <a:bodyPr/>
        <a:lstStyle/>
        <a:p>
          <a:endParaRPr lang="it-IT"/>
        </a:p>
      </dgm:t>
    </dgm:pt>
    <dgm:pt modelId="{71365810-9613-4384-AE24-7577B6141818}" type="sibTrans" cxnId="{4501AEDA-D5ED-4A2F-B462-F9F14B3C73DA}">
      <dgm:prSet/>
      <dgm:spPr/>
      <dgm:t>
        <a:bodyPr/>
        <a:lstStyle/>
        <a:p>
          <a:endParaRPr lang="it-IT"/>
        </a:p>
      </dgm:t>
    </dgm:pt>
    <dgm:pt modelId="{D47FD6D1-407C-49B6-8D37-CB0B6AC17019}">
      <dgm:prSet/>
      <dgm:spPr/>
      <dgm:t>
        <a:bodyPr anchor="b"/>
        <a:lstStyle/>
        <a:p>
          <a:pPr>
            <a:lnSpc>
              <a:spcPct val="90000"/>
            </a:lnSpc>
          </a:pPr>
          <a:r>
            <a:rPr lang="it-IT" sz="1800"/>
            <a:t>Model</a:t>
          </a:r>
        </a:p>
      </dgm:t>
    </dgm:pt>
    <dgm:pt modelId="{75CE103E-2BBF-4FCA-9FB8-BB7CEAC6BEBF}" type="parTrans" cxnId="{B5B609E2-3F65-4796-9622-1B2285742CDE}">
      <dgm:prSet/>
      <dgm:spPr/>
      <dgm:t>
        <a:bodyPr/>
        <a:lstStyle/>
        <a:p>
          <a:endParaRPr lang="it-IT"/>
        </a:p>
      </dgm:t>
    </dgm:pt>
    <dgm:pt modelId="{D5A3E8C1-8032-4689-9A45-445CE5980466}" type="sibTrans" cxnId="{B5B609E2-3F65-4796-9622-1B2285742CDE}">
      <dgm:prSet/>
      <dgm:spPr/>
      <dgm:t>
        <a:bodyPr/>
        <a:lstStyle/>
        <a:p>
          <a:endParaRPr lang="it-IT"/>
        </a:p>
      </dgm:t>
    </dgm:pt>
    <dgm:pt modelId="{3B5CB92E-FFBA-4FB9-9803-A00D03003B81}">
      <dgm:prSet/>
      <dgm:spPr/>
      <dgm:t>
        <a:bodyPr anchor="b"/>
        <a:lstStyle/>
        <a:p>
          <a:pPr>
            <a:lnSpc>
              <a:spcPct val="90000"/>
            </a:lnSpc>
          </a:pPr>
          <a:r>
            <a:rPr lang="it-IT" sz="1800" dirty="0"/>
            <a:t>Epochs</a:t>
          </a:r>
        </a:p>
      </dgm:t>
    </dgm:pt>
    <dgm:pt modelId="{D4737080-26E5-4BC2-8A87-D7FF90FE5A3B}" type="parTrans" cxnId="{3065B998-C563-404C-BEFD-14104C0AD589}">
      <dgm:prSet/>
      <dgm:spPr/>
      <dgm:t>
        <a:bodyPr/>
        <a:lstStyle/>
        <a:p>
          <a:endParaRPr lang="it-IT"/>
        </a:p>
      </dgm:t>
    </dgm:pt>
    <dgm:pt modelId="{23329FE0-6DDB-4AFB-8BAF-E86D141F4CBE}" type="sibTrans" cxnId="{3065B998-C563-404C-BEFD-14104C0AD589}">
      <dgm:prSet/>
      <dgm:spPr/>
      <dgm:t>
        <a:bodyPr/>
        <a:lstStyle/>
        <a:p>
          <a:endParaRPr lang="it-IT"/>
        </a:p>
      </dgm:t>
    </dgm:pt>
    <dgm:pt modelId="{1CE8B2AA-4F03-4193-B724-673FD04E1DA0}">
      <dgm:prSet/>
      <dgm:spPr/>
      <dgm:t>
        <a:bodyPr anchor="b"/>
        <a:lstStyle/>
        <a:p>
          <a:pPr>
            <a:lnSpc>
              <a:spcPct val="90000"/>
            </a:lnSpc>
          </a:pPr>
          <a:r>
            <a:rPr lang="it-IT" sz="1800" dirty="0"/>
            <a:t>Learning Rate</a:t>
          </a:r>
        </a:p>
      </dgm:t>
    </dgm:pt>
    <dgm:pt modelId="{02B09B74-12D1-4BDE-8465-1A1A12C536BA}" type="parTrans" cxnId="{15CE24EA-8281-400C-A9E2-C1F7596E11E1}">
      <dgm:prSet/>
      <dgm:spPr/>
      <dgm:t>
        <a:bodyPr/>
        <a:lstStyle/>
        <a:p>
          <a:endParaRPr lang="it-IT"/>
        </a:p>
      </dgm:t>
    </dgm:pt>
    <dgm:pt modelId="{4273F4BC-FAA2-4BA7-AC28-4683E861B6AB}" type="sibTrans" cxnId="{15CE24EA-8281-400C-A9E2-C1F7596E11E1}">
      <dgm:prSet/>
      <dgm:spPr/>
      <dgm:t>
        <a:bodyPr/>
        <a:lstStyle/>
        <a:p>
          <a:endParaRPr lang="it-IT"/>
        </a:p>
      </dgm:t>
    </dgm:pt>
    <dgm:pt modelId="{AAC0CC96-445B-421C-AFDC-F06E98D97EF9}">
      <dgm:prSet custT="1"/>
      <dgm:spPr/>
      <dgm:t>
        <a:bodyPr anchor="b"/>
        <a:lstStyle/>
        <a:p>
          <a:pPr>
            <a:lnSpc>
              <a:spcPct val="90000"/>
            </a:lnSpc>
            <a:buFont typeface="+mj-lt"/>
            <a:buAutoNum type="alphaLcParenR"/>
          </a:pPr>
          <a:endParaRPr lang="it-IT" sz="1600" dirty="0"/>
        </a:p>
      </dgm:t>
    </dgm:pt>
    <dgm:pt modelId="{1BFBE050-3B54-4DB7-ADE6-F8FFD865F108}" type="parTrans" cxnId="{4C8ADE7E-5FE8-4360-999A-4E619E3E8638}">
      <dgm:prSet/>
      <dgm:spPr/>
      <dgm:t>
        <a:bodyPr/>
        <a:lstStyle/>
        <a:p>
          <a:endParaRPr lang="it-IT"/>
        </a:p>
      </dgm:t>
    </dgm:pt>
    <dgm:pt modelId="{6CAB513B-9DA5-496E-B04B-0CB68C888EEA}" type="sibTrans" cxnId="{4C8ADE7E-5FE8-4360-999A-4E619E3E8638}">
      <dgm:prSet/>
      <dgm:spPr/>
      <dgm:t>
        <a:bodyPr/>
        <a:lstStyle/>
        <a:p>
          <a:endParaRPr lang="it-IT"/>
        </a:p>
      </dgm:t>
    </dgm:pt>
    <dgm:pt modelId="{96977B70-D80F-441B-980B-518EB45B1B39}" type="pres">
      <dgm:prSet presAssocID="{AF47364E-C96E-4015-8622-66D68FC9700B}" presName="Name0" presStyleCnt="0">
        <dgm:presLayoutVars>
          <dgm:dir/>
          <dgm:animLvl val="lvl"/>
          <dgm:resizeHandles val="exact"/>
        </dgm:presLayoutVars>
      </dgm:prSet>
      <dgm:spPr/>
    </dgm:pt>
    <dgm:pt modelId="{41976259-1464-4905-8AE5-1B08C1195D2D}" type="pres">
      <dgm:prSet presAssocID="{CE6256A9-EE97-4E06-884D-5BB577BAE96E}" presName="composite" presStyleCnt="0"/>
      <dgm:spPr/>
    </dgm:pt>
    <dgm:pt modelId="{53FB089B-FCCA-4495-9C24-97DD048AB38E}" type="pres">
      <dgm:prSet presAssocID="{CE6256A9-EE97-4E06-884D-5BB577BAE96E}" presName="parTx" presStyleLbl="alignNode1" presStyleIdx="0" presStyleCnt="1">
        <dgm:presLayoutVars>
          <dgm:chMax val="0"/>
          <dgm:chPref val="0"/>
          <dgm:bulletEnabled val="1"/>
        </dgm:presLayoutVars>
      </dgm:prSet>
      <dgm:spPr/>
    </dgm:pt>
    <dgm:pt modelId="{563505C6-114B-4890-8F83-0337A1D723C1}" type="pres">
      <dgm:prSet presAssocID="{CE6256A9-EE97-4E06-884D-5BB577BAE96E}" presName="desTx" presStyleLbl="alignAccFollowNode1" presStyleIdx="0" presStyleCnt="1">
        <dgm:presLayoutVars>
          <dgm:bulletEnabled val="1"/>
        </dgm:presLayoutVars>
      </dgm:prSet>
      <dgm:spPr/>
    </dgm:pt>
  </dgm:ptLst>
  <dgm:cxnLst>
    <dgm:cxn modelId="{6DAE6303-7BF3-45A8-AB69-90B8EDFBD090}" type="presOf" srcId="{C0CC5B03-EC82-4C61-9222-AF0A1D166264}" destId="{563505C6-114B-4890-8F83-0337A1D723C1}" srcOrd="0" destOrd="0" presId="urn:microsoft.com/office/officeart/2005/8/layout/hList1"/>
    <dgm:cxn modelId="{7876CC04-B19D-41E2-A741-EBA9494573C5}" type="presOf" srcId="{EC7F98F8-A05E-43E1-B5F0-5F600D1692A3}" destId="{563505C6-114B-4890-8F83-0337A1D723C1}" srcOrd="0" destOrd="2" presId="urn:microsoft.com/office/officeart/2005/8/layout/hList1"/>
    <dgm:cxn modelId="{22BA4D0E-BDAE-4B94-A675-38A7B9F27855}" srcId="{C0CC5B03-EC82-4C61-9222-AF0A1D166264}" destId="{D5492EFF-BD84-4ECB-B2DD-3FEC8C21253B}" srcOrd="2" destOrd="0" parTransId="{7B60DF79-6E88-4D14-93C2-AD35B585718D}" sibTransId="{1F0F188A-7FDD-43DE-99C1-EC685BFBD13F}"/>
    <dgm:cxn modelId="{A9205E1F-4704-466D-84E5-FEBB9A23C80C}" type="presOf" srcId="{CE6256A9-EE97-4E06-884D-5BB577BAE96E}" destId="{53FB089B-FCCA-4495-9C24-97DD048AB38E}" srcOrd="0" destOrd="0" presId="urn:microsoft.com/office/officeart/2005/8/layout/hList1"/>
    <dgm:cxn modelId="{12E0A53A-4F9C-4E3B-B0FB-258243A4DF36}" srcId="{C0CC5B03-EC82-4C61-9222-AF0A1D166264}" destId="{EC7F98F8-A05E-43E1-B5F0-5F600D1692A3}" srcOrd="1" destOrd="0" parTransId="{9EB9AF4F-7DE6-475B-95AF-5138153C914B}" sibTransId="{C7E452ED-56C7-4756-9AD2-DFA2D903268F}"/>
    <dgm:cxn modelId="{5BF73A3B-545D-440D-882B-E72B0D5773C0}" srcId="{C0CC5B03-EC82-4C61-9222-AF0A1D166264}" destId="{38090104-49C2-42A5-A02A-507E578D27DA}" srcOrd="0" destOrd="0" parTransId="{0AD4EACC-9D2C-4A22-918E-7A83C95DF402}" sibTransId="{DAC9F061-DA8A-4D42-B206-22AA038B5D84}"/>
    <dgm:cxn modelId="{B696743E-9F78-4341-A31B-C046236FF4B6}" srcId="{AF47364E-C96E-4015-8622-66D68FC9700B}" destId="{CE6256A9-EE97-4E06-884D-5BB577BAE96E}" srcOrd="0" destOrd="0" parTransId="{752C99D5-F820-40CF-9864-3FAACE963702}" sibTransId="{29ECFFD5-B479-4246-9659-1C704005BA33}"/>
    <dgm:cxn modelId="{E39F8C41-4110-4348-9949-3DD1F82FD4BC}" type="presOf" srcId="{D47FD6D1-407C-49B6-8D37-CB0B6AC17019}" destId="{563505C6-114B-4890-8F83-0337A1D723C1}" srcOrd="0" destOrd="6" presId="urn:microsoft.com/office/officeart/2005/8/layout/hList1"/>
    <dgm:cxn modelId="{055DDE62-2452-4CA4-A580-98F2CA29062A}" type="presOf" srcId="{1CE8B2AA-4F03-4193-B724-673FD04E1DA0}" destId="{563505C6-114B-4890-8F83-0337A1D723C1}" srcOrd="0" destOrd="8" presId="urn:microsoft.com/office/officeart/2005/8/layout/hList1"/>
    <dgm:cxn modelId="{9E4EF562-22D2-4677-AB6D-FD97F24F63DA}" type="presOf" srcId="{3B5CB92E-FFBA-4FB9-9803-A00D03003B81}" destId="{563505C6-114B-4890-8F83-0337A1D723C1}" srcOrd="0" destOrd="7" presId="urn:microsoft.com/office/officeart/2005/8/layout/hList1"/>
    <dgm:cxn modelId="{C5F02945-1DA5-493E-9B18-4B1E4B99A15D}" type="presOf" srcId="{82EE32FF-4504-4476-A2B2-187D913ECCBA}" destId="{563505C6-114B-4890-8F83-0337A1D723C1}" srcOrd="0" destOrd="5" presId="urn:microsoft.com/office/officeart/2005/8/layout/hList1"/>
    <dgm:cxn modelId="{B544A04D-C9BD-4043-94D0-05D0DA445CE8}" type="presOf" srcId="{38090104-49C2-42A5-A02A-507E578D27DA}" destId="{563505C6-114B-4890-8F83-0337A1D723C1}" srcOrd="0" destOrd="1" presId="urn:microsoft.com/office/officeart/2005/8/layout/hList1"/>
    <dgm:cxn modelId="{364A1A7E-EFFB-4C35-B116-D52002475133}" type="presOf" srcId="{AF47364E-C96E-4015-8622-66D68FC9700B}" destId="{96977B70-D80F-441B-980B-518EB45B1B39}" srcOrd="0" destOrd="0" presId="urn:microsoft.com/office/officeart/2005/8/layout/hList1"/>
    <dgm:cxn modelId="{4C8ADE7E-5FE8-4360-999A-4E619E3E8638}" srcId="{C0CC5B03-EC82-4C61-9222-AF0A1D166264}" destId="{AAC0CC96-445B-421C-AFDC-F06E98D97EF9}" srcOrd="3" destOrd="0" parTransId="{1BFBE050-3B54-4DB7-ADE6-F8FFD865F108}" sibTransId="{6CAB513B-9DA5-496E-B04B-0CB68C888EEA}"/>
    <dgm:cxn modelId="{3065B998-C563-404C-BEFD-14104C0AD589}" srcId="{CE6256A9-EE97-4E06-884D-5BB577BAE96E}" destId="{3B5CB92E-FFBA-4FB9-9803-A00D03003B81}" srcOrd="3" destOrd="0" parTransId="{D4737080-26E5-4BC2-8A87-D7FF90FE5A3B}" sibTransId="{23329FE0-6DDB-4AFB-8BAF-E86D141F4CBE}"/>
    <dgm:cxn modelId="{F548ABB0-BAAD-4DAE-BA9D-7281D2755575}" type="presOf" srcId="{AAC0CC96-445B-421C-AFDC-F06E98D97EF9}" destId="{563505C6-114B-4890-8F83-0337A1D723C1}" srcOrd="0" destOrd="4" presId="urn:microsoft.com/office/officeart/2005/8/layout/hList1"/>
    <dgm:cxn modelId="{295CE4C4-55E5-43EB-AE57-73031576437A}" srcId="{CE6256A9-EE97-4E06-884D-5BB577BAE96E}" destId="{C0CC5B03-EC82-4C61-9222-AF0A1D166264}" srcOrd="0" destOrd="0" parTransId="{7B4E21A3-83C1-4EDD-8CE4-DA59EE93386F}" sibTransId="{3A8520D4-1543-4C8F-98C0-F8EFAC074863}"/>
    <dgm:cxn modelId="{4501AEDA-D5ED-4A2F-B462-F9F14B3C73DA}" srcId="{CE6256A9-EE97-4E06-884D-5BB577BAE96E}" destId="{82EE32FF-4504-4476-A2B2-187D913ECCBA}" srcOrd="1" destOrd="0" parTransId="{573E077A-BCD1-494A-A1D6-A44ACC2DEF80}" sibTransId="{71365810-9613-4384-AE24-7577B6141818}"/>
    <dgm:cxn modelId="{B5B609E2-3F65-4796-9622-1B2285742CDE}" srcId="{CE6256A9-EE97-4E06-884D-5BB577BAE96E}" destId="{D47FD6D1-407C-49B6-8D37-CB0B6AC17019}" srcOrd="2" destOrd="0" parTransId="{75CE103E-2BBF-4FCA-9FB8-BB7CEAC6BEBF}" sibTransId="{D5A3E8C1-8032-4689-9A45-445CE5980466}"/>
    <dgm:cxn modelId="{15CE24EA-8281-400C-A9E2-C1F7596E11E1}" srcId="{CE6256A9-EE97-4E06-884D-5BB577BAE96E}" destId="{1CE8B2AA-4F03-4193-B724-673FD04E1DA0}" srcOrd="4" destOrd="0" parTransId="{02B09B74-12D1-4BDE-8465-1A1A12C536BA}" sibTransId="{4273F4BC-FAA2-4BA7-AC28-4683E861B6AB}"/>
    <dgm:cxn modelId="{B39568ED-C01C-42B3-A6F4-0B8A2A4369C7}" type="presOf" srcId="{D5492EFF-BD84-4ECB-B2DD-3FEC8C21253B}" destId="{563505C6-114B-4890-8F83-0337A1D723C1}" srcOrd="0" destOrd="3" presId="urn:microsoft.com/office/officeart/2005/8/layout/hList1"/>
    <dgm:cxn modelId="{30E5ADD2-D8AE-4C8A-A90F-60D702CCE486}" type="presParOf" srcId="{96977B70-D80F-441B-980B-518EB45B1B39}" destId="{41976259-1464-4905-8AE5-1B08C1195D2D}" srcOrd="0" destOrd="0" presId="urn:microsoft.com/office/officeart/2005/8/layout/hList1"/>
    <dgm:cxn modelId="{86EDAB0D-E678-4156-9951-454D7CA4E373}" type="presParOf" srcId="{41976259-1464-4905-8AE5-1B08C1195D2D}" destId="{53FB089B-FCCA-4495-9C24-97DD048AB38E}" srcOrd="0" destOrd="0" presId="urn:microsoft.com/office/officeart/2005/8/layout/hList1"/>
    <dgm:cxn modelId="{39D86491-FA3D-46F1-8F09-0763DD343C9F}" type="presParOf" srcId="{41976259-1464-4905-8AE5-1B08C1195D2D}" destId="{563505C6-114B-4890-8F83-0337A1D723C1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20D9BB5-C095-423A-B8D2-27CCF97F29AC}">
      <dsp:nvSpPr>
        <dsp:cNvPr id="0" name=""/>
        <dsp:cNvSpPr/>
      </dsp:nvSpPr>
      <dsp:spPr>
        <a:xfrm>
          <a:off x="0" y="102015"/>
          <a:ext cx="4483643" cy="719549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800" kern="1200"/>
            <a:t>Whole Slide Images (WSI)</a:t>
          </a:r>
          <a:endParaRPr lang="en-US" sz="2800" kern="1200"/>
        </a:p>
      </dsp:txBody>
      <dsp:txXfrm>
        <a:off x="35125" y="137140"/>
        <a:ext cx="4413393" cy="649299"/>
      </dsp:txXfrm>
    </dsp:sp>
    <dsp:sp modelId="{96F2F3AD-975C-4B0B-8BDE-F9F511934CD4}">
      <dsp:nvSpPr>
        <dsp:cNvPr id="0" name=""/>
        <dsp:cNvSpPr/>
      </dsp:nvSpPr>
      <dsp:spPr>
        <a:xfrm>
          <a:off x="0" y="907199"/>
          <a:ext cx="4908364" cy="11178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5841" tIns="35560" rIns="199136" bIns="3556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it-IT" sz="2200" kern="1200"/>
            <a:t>496 biopsies (363 Train, 133 Test)</a:t>
          </a:r>
          <a:endParaRPr lang="en-US" sz="2200" kern="120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it-IT" sz="2200" kern="1200"/>
            <a:t>7167 patches (5361 Train, 1806 Test)</a:t>
          </a:r>
          <a:endParaRPr lang="en-US" sz="2200" kern="1200"/>
        </a:p>
      </dsp:txBody>
      <dsp:txXfrm>
        <a:off x="0" y="907199"/>
        <a:ext cx="4908364" cy="1117800"/>
      </dsp:txXfrm>
    </dsp:sp>
    <dsp:sp modelId="{454088C6-ABD2-49E8-9644-8C84070FD52B}">
      <dsp:nvSpPr>
        <dsp:cNvPr id="0" name=""/>
        <dsp:cNvSpPr/>
      </dsp:nvSpPr>
      <dsp:spPr>
        <a:xfrm>
          <a:off x="0" y="1935342"/>
          <a:ext cx="4462733" cy="719549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800" kern="1200" dirty="0"/>
            <a:t>Immunofluorescence Images</a:t>
          </a:r>
          <a:endParaRPr lang="en-US" sz="2800" kern="1200" dirty="0"/>
        </a:p>
      </dsp:txBody>
      <dsp:txXfrm>
        <a:off x="35125" y="1970467"/>
        <a:ext cx="4392483" cy="649299"/>
      </dsp:txXfrm>
    </dsp:sp>
    <dsp:sp modelId="{4D3F2859-FF39-4BDB-A062-FB253CEF0079}">
      <dsp:nvSpPr>
        <dsp:cNvPr id="0" name=""/>
        <dsp:cNvSpPr/>
      </dsp:nvSpPr>
      <dsp:spPr>
        <a:xfrm>
          <a:off x="0" y="2744550"/>
          <a:ext cx="4908364" cy="4968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5841" tIns="35560" rIns="199136" bIns="3556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it-IT" sz="2200" kern="1200"/>
            <a:t>254 images  (160 Train, 94 Test)</a:t>
          </a:r>
          <a:endParaRPr lang="en-US" sz="2200" kern="1200"/>
        </a:p>
      </dsp:txBody>
      <dsp:txXfrm>
        <a:off x="0" y="2744550"/>
        <a:ext cx="4908364" cy="4968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3FB089B-FCCA-4495-9C24-97DD048AB38E}">
      <dsp:nvSpPr>
        <dsp:cNvPr id="0" name=""/>
        <dsp:cNvSpPr/>
      </dsp:nvSpPr>
      <dsp:spPr>
        <a:xfrm>
          <a:off x="0" y="12581"/>
          <a:ext cx="3325171" cy="345600"/>
        </a:xfrm>
        <a:prstGeom prst="rect">
          <a:avLst/>
        </a:prstGeom>
        <a:solidFill>
          <a:schemeClr val="accent3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48768" rIns="85344" bIns="48768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200" b="1" kern="1200"/>
            <a:t>Main parameters:</a:t>
          </a:r>
          <a:endParaRPr lang="it-IT" sz="1200" kern="1200"/>
        </a:p>
      </dsp:txBody>
      <dsp:txXfrm>
        <a:off x="0" y="12581"/>
        <a:ext cx="3325171" cy="345600"/>
      </dsp:txXfrm>
    </dsp:sp>
    <dsp:sp modelId="{563505C6-114B-4890-8F83-0337A1D723C1}">
      <dsp:nvSpPr>
        <dsp:cNvPr id="0" name=""/>
        <dsp:cNvSpPr/>
      </dsp:nvSpPr>
      <dsp:spPr>
        <a:xfrm>
          <a:off x="0" y="358182"/>
          <a:ext cx="3325171" cy="2766960"/>
        </a:xfrm>
        <a:prstGeom prst="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b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800" kern="1200"/>
            <a:t>Type of experiment:</a:t>
          </a:r>
        </a:p>
        <a:p>
          <a:pPr marL="342900" lvl="2" indent="-171450" algn="l" defTabSz="711200">
            <a:lnSpc>
              <a:spcPct val="100000"/>
            </a:lnSpc>
            <a:spcBef>
              <a:spcPct val="0"/>
            </a:spcBef>
            <a:spcAft>
              <a:spcPct val="15000"/>
            </a:spcAft>
            <a:buFont typeface="+mj-lt"/>
            <a:buAutoNum type="alphaLcParenR"/>
          </a:pPr>
          <a:r>
            <a:rPr lang="it-IT" sz="1600" kern="1200" dirty="0"/>
            <a:t> </a:t>
          </a:r>
          <a:r>
            <a:rPr lang="it-IT" sz="1600" i="1" kern="1200" dirty="0"/>
            <a:t>WSI</a:t>
          </a:r>
        </a:p>
        <a:p>
          <a:pPr marL="342900" lvl="2" indent="-171450" algn="l" defTabSz="711200">
            <a:lnSpc>
              <a:spcPct val="100000"/>
            </a:lnSpc>
            <a:spcBef>
              <a:spcPct val="0"/>
            </a:spcBef>
            <a:spcAft>
              <a:spcPct val="15000"/>
            </a:spcAft>
            <a:buFont typeface="+mj-lt"/>
            <a:buAutoNum type="alphaLcParenR"/>
          </a:pPr>
          <a:r>
            <a:rPr lang="it-IT" sz="1600" i="1" kern="1200" dirty="0"/>
            <a:t> Immunofluorescence</a:t>
          </a:r>
        </a:p>
        <a:p>
          <a:pPr marL="342900" lvl="2" indent="-171450" algn="l" defTabSz="711200">
            <a:lnSpc>
              <a:spcPct val="100000"/>
            </a:lnSpc>
            <a:spcBef>
              <a:spcPct val="0"/>
            </a:spcBef>
            <a:spcAft>
              <a:spcPct val="15000"/>
            </a:spcAft>
            <a:buFont typeface="+mj-lt"/>
            <a:buAutoNum type="alphaLcParenR"/>
          </a:pPr>
          <a:r>
            <a:rPr lang="it-IT" sz="1600" i="1" kern="1200" dirty="0"/>
            <a:t> Combined</a:t>
          </a:r>
        </a:p>
        <a:p>
          <a:pPr marL="342900" lvl="2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+mj-lt"/>
            <a:buAutoNum type="alphaLcParenR"/>
          </a:pPr>
          <a:endParaRPr lang="it-IT" sz="16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800" kern="1200" dirty="0"/>
            <a:t>Patches per biopsy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800" kern="1200"/>
            <a:t>Model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800" kern="1200" dirty="0"/>
            <a:t>Epochs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800" kern="1200" dirty="0"/>
            <a:t>Learning Rate</a:t>
          </a:r>
        </a:p>
      </dsp:txBody>
      <dsp:txXfrm>
        <a:off x="0" y="358182"/>
        <a:ext cx="3325171" cy="27669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19:00:22.947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213 0 24575,'1'9'0,"-1"1"0,-1-1 0,0 0 0,0 0 0,0 1 0,-6 14 0,6-21 0,0-1 0,-1 1 0,0 0 0,1-1 0,-1 1 0,0-1 0,0 1 0,0-1 0,0 0 0,-1 0 0,1 0 0,-1 0 0,1-1 0,-1 1 0,1 0 0,-1-1 0,0 0 0,0 0 0,0 0 0,0 0 0,0 0 0,0-1 0,-5 1 0,-9 1 0,0-2 0,-23-1 0,-25 1 0,65 0-24,1 0 0,-1 0 0,0 1 0,0-1 0,0 0 1,1 0-1,-1 0 0,0 1 0,0-1 0,0 0 0,1 0 0,-1 1 0,0-1 0,0 0 0,0 0 0,0 1 0,0-1 0,1 0 0,-1 1 0,0-1 0,0 0 0,0 0 0,0 1 0,0-1 0,0 0 0,0 1 1,0-1-1,0 0 0,0 1 0,0-1 0,0 0 0,-1 0 0,1 1 0,0-1 0,0 0 0,0 0 0,0 1 0,0-1 0,-1 0 0,1 0 0,0 1 0,0-1 0,0 0 0,-1 0 0,1 1 0,0-1 0,0 0 1,-1 0-1,1 0 0,0 0 0,0 0 0,-1 1 0,1-1 0,0 0 0,0 0 0,-1 0 0,12 4-6802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19:01:00.07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0 235 24575,'26'0'0,"1"0"0,-2-2 0,1-2 0,32-7 0,-35 7 0,0 0 0,0 2 0,41 0 0,-39 2 0,1-1 0,48-9 0,8-9 0,-12 1 0,132-16 0,-125 29 0,161-18 0,-163 10 0,58-9 0,150-2 0,-260 21 0,41-12 0,-46 10 0,-1 1 0,1 0 0,-1 1 0,23 0 0,145 4-1365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19:01:02.89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26 24575,'85'1'0,"91"-2"0,-97-11 0,-56 7 0,1 1 0,33 0 0,-40 5 0,-17 0 0,0-1 0,0 0 0,1 0 0,-1 0 0,0 0 0,0 0 0,0 0 0,0 0 0,0 0 0,0 0 0,0 0 0,0 0 0,0 1 0,0-1 0,0 0 0,0 0 0,0 0 0,0 0 0,0 0 0,0 0 0,1 0 0,-1 0 0,0 1 0,0-1 0,0 0 0,0 0 0,0 0 0,-1 0 0,1 0 0,0 0 0,0 0 0,0 1 0,0-1 0,0 0 0,0 0 0,0 0 0,0 0 0,0 0 0,0 0 0,0 0 0,0 0 0,0 0 0,0 1 0,0-1 0,0 0 0,-1 0 0,1 0 0,0 0 0,0 0 0,0 0 0,0 0 0,0 0 0,0 0 0,0 0 0,0 0 0,-1 0 0,1 0 0,-29 13 0,17-8 0,-106 31 0,77-16 0,33-15 0,-1-1 0,0 1 0,1-2 0,-1 1 0,-1-1 0,1-1 0,0 0 0,-1 0 0,-17 1 0,-35-5 0,61 2 0,1 0 0,0 0 0,0 0 0,0 0 0,-1 0 0,1 0 0,0 0 0,0 0 0,0 0 0,0 0 0,-1 0 0,1 0 0,0 0 0,0 0 0,0 0 0,0 0 0,-1-1 0,1 1 0,0 0 0,0 0 0,0 0 0,0 0 0,0 0 0,-1 0 0,1-1 0,0 1 0,0 0 0,0 0 0,0 0 0,0 0 0,0 0 0,0-1 0,0 1 0,0 0 0,-1 0 0,1 0 0,0 0 0,0-1 0,0 1 0,0 0 0,0 0 0,0-1 0,7-6 0,12-3 0,56-10 0,151-22 0,-182 39 65,52 3 1,-38 1-1562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19:01:10.65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4872 138 24575,'-21'0'0,"-18"0"0,0-1 0,-50-8 0,29 5 0,51 5 0,-1-1 0,1-1 0,0 1 0,-1-2 0,1 1 0,0-1 0,-11-4 0,3 1 0,0 1 0,0 1 0,0 0 0,0 2 0,0 0 0,-1 1 0,-28 3 0,-10-1 0,54-2 0,-62 0 0,1-2 0,-104-17 0,133 15 0,0 1 0,0 2 0,-46 3 0,5 0 0,-124-13 0,-67 8 0,141 5 0,-867-2 0,865-13 0,-981 13 0,957-13 0,-17 1 0,-4 0 0,19 2 0,145 9 0,-194-2 170,109 5-1705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19:01:17.50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4274 37 24575,'-288'-11'0,"135"11"0,-11-1 0,65-12 0,72 10 0,-119-5 0,-1168 8 0,1109 12 0,25 1 0,127-14 0,1 3 0,-103 16 0,132-14 0,-1-2 0,0 0 0,-27-3 0,25 0 0,1 2 0,-40 5 0,30-2 0,0-1 0,-43-2 0,39-2 0,-56 8 0,-61 5 0,151-11 0,-184 13 0,99-12 0,43 0 0,0-2 0,-66-9 0,44-5 0,33 6 0,-37-3 0,-20 0 0,482 11 0,-369-1 0,-1-1 0,35-9 0,14-1 0,-29 7 298,21-2-1961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19:01:37.73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3412 1 24575,'-24'10'0,"0"1"0,-41-6 0,56-5 0,0 0 0,0 0 0,0 1 0,-1 0 0,2 0 0,-1 1 0,0 1 0,0-1 0,1 2 0,-10 3 0,-12 4 0,18-7 0,32 1 0,140 10 0,258-9 0,-235-8 0,-141 4 0,-30-1 0,0 0 0,1 0 0,-1-2 0,0 1 0,1-1 0,-1-1 0,15-4 0,-43 1 0,-10 2 0,-668 2 0,341 3 0,273-10 0,32 3 0,11 1 0,-95-4 0,99 8 0,-20 0 0,-76 10 0,104-8 0,-35 0 0,37-2 0,-45 6 0,31-2 0,-37 1 0,-6 0 0,-174 29 0,179-25 0,-125-2 0,49-4 0,-67 24 0,147-15 0,-35 7 0,59-9 0,-1-3 0,-90 4 0,-23-24 0,122 9 0,-124-4 0,142 8 0,0-1 0,-1 0 0,1-2 0,-37-9 0,48 9 0,-1 2 0,0-1 0,1 1 0,-14 1 0,15 0 0,1 0 0,-1 0 0,1-1 0,-1 0 0,1 0 0,0-1 0,-15-6 0,11 5-27,0-1 1,0 1-1,0 1 0,-1 1 0,1-1 1,-1 2-1,1 0 0,-17 2 0,1-1-1097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19:03:24.34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4075 251 24575,'2'-62'0,"-4"-70"0,1 129 0,1 1 0,0-1 0,-1 1 0,0-1 0,0 1 0,0 0 0,0-1 0,0 1 0,0 0 0,-1 0 0,1 0 0,-1 0 0,1 0 0,-1 0 0,0 0 0,0 0 0,0 0 0,0 1 0,0-1 0,0 1 0,0 0 0,0 0 0,-1 0 0,1 0 0,0 0 0,-1 0 0,1 0 0,-1 1 0,1-1 0,-4 1 0,-9-2 0,0 0 0,-1 2 0,-29 2 0,23-1 0,-728 5 0,422-8 0,-1480 2 0,1784 1 0,0 1 0,-29 7 0,27-4 0,-42 3 0,51-8 0,-11 0 0,0 2 0,-55 10 0,77-11 0,-2 0 0,0 1 0,0 1 0,0-1 0,0 1 0,0 0 0,1 1 0,-1 0 0,-10 7 0,-20 21 0,30-24 0,0 0 0,0-1 0,-1-1 0,-15 10 0,0-5 0,1 0 0,-2-1 0,0-1 0,0-2 0,0 0 0,-1-2 0,0-1 0,0-1 0,-45 0 0,15-2 0,-59-4 0,96-1 0,19 4 0,0-1 0,-1 1 0,1 0 0,0 0 0,0 0 0,0 0 0,0 0 0,0 0 0,0-1 0,0 1 0,0 0 0,0 0 0,-1 0 0,1 0 0,0 0 0,0-1 0,0 1 0,0 0 0,0 0 0,0 0 0,0 0 0,0 0 0,0-1 0,0 1 0,0 0 0,0 0 0,0 0 0,0 0 0,1-1 0,-1 1 0,0 0 0,0 0 0,0 0 0,0 0 0,0 0 0,0-1 0,0 1 0,0 0 0,0 0 0,1 0 0,-1 0 0,0 0 0,0 0 0,0 0 0,0 0 0,0-1 0,0 1 0,1 0 0,2-1 0,0-1 0,0 1 0,0 0 0,1-1 0,-1 1 0,0 1 0,1-1 0,3 0 0,241-26 0,-162 16 0,-34 4 0,53 0 0,-97 7 0,78 0 0,103-13 0,55-13 0,-175 20 0,130 4 0,17 0 0,-193-1 0,-1-1 0,39-13 0,-40 11 0,-1 0 0,1 2 0,34-4 0,249 6 0,-146 4 0,-134-1 0,0 2 0,28 6 0,-26-4 0,41 2 0,71-7-1365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19:03:27.91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50 24575,'4'0'0,"10"0"0,7 0 0,3 0 0,7 0 0,2 0 0,-1-4 0,-1-2 0,-2 1 0,2 1 0,0-3 0,0-1 0,-3 2 0,0 1 0,-3 2 0,0 2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19:00:41.438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95 811 24575,'97'1'0,"109"-3"0,-185-1 0,1-1 0,0 0 0,-1-2 0,40-16 0,-60 22 0,-1 0 0,1 0 0,-1 0 0,1 0 0,-1 0 0,1-1 0,-1 1 0,1 0 0,-1 0 0,0-1 0,1 1 0,-1 0 0,1 0 0,-1-1 0,0 1 0,1 0 0,-1-1 0,0 1 0,1-1 0,-1 1 0,0 0 0,0-1 0,1 1 0,-1-1 0,0 1 0,0-1 0,0 1 0,0-1 0,1 1 0,-1-1 0,-11-11 0,-28-6 0,35 16 0,-2 1 0,0-1 0,-1 1 0,1 0 0,0 0 0,-1 0 0,1 1 0,-1 0 0,1 1 0,0-1 0,-1 1 0,1 0 0,0 1 0,0 0 0,0 0 0,0 0 0,-11 6 0,6-4 0,0 0 0,0 0 0,-1-1 0,-15 2 0,-40-3 0,40-2 0,22 0 0,7 0 0,21-1 0,0 0 0,0-1 0,0-1 0,0-1 0,-1-1 0,0-2 0,38-15 0,-60 23 0,-1-1 0,1 0 0,-1 0 0,0 0 0,1 0 0,-1 0 0,1 0 0,-1 0 0,1-1 0,-1 1 0,1 0 0,-1 0 0,0 0 0,1 0 0,-1-1 0,1 1 0,-1 0 0,1-1 0,0 1 0,-1 0 0,1-1 0,-1 1 0,1 0 0,-1-1 0,1 1 0,0-1 0,-1 1 0,1-1 0,0 1 0,0-1 0,-1 1 0,1-1 0,0 1 0,0-1 0,0 1 0,0-1 0,0 0 0,0 1 0,-1-2 0,-7-35 0,3 16 0,3 17 0,0 1 0,1 0 0,-1 0 0,0 1 0,0-1 0,0 0 0,-1 1 0,1-1 0,-1 1 0,1 0 0,-1-1 0,0 1 0,0 1 0,0-1 0,0 0 0,0 1 0,0-1 0,-1 1 0,-6-1 0,9 1 0,-1 1 0,0 0 0,0-1 0,0 1 0,0 0 0,0 0 0,0 1 0,0-1 0,1 0 0,-1 1 0,0-1 0,0 1 0,0-1 0,1 1 0,-1 0 0,0 0 0,1 0 0,-1 0 0,0 0 0,1 0 0,-1 0 0,1 0 0,0 1 0,-1-1 0,1 0 0,0 1 0,0 0 0,0-1 0,0 1 0,0-1 0,0 1 0,1 0 0,-1 0 0,0-1 0,1 1 0,-1 0 0,1 3 0,-1-4 0,1 0 0,0 0 0,0 1 0,0-1 0,-1 0 0,1 1 0,0-1 0,1 0 0,-1 1 0,0-1 0,0 0 0,0 0 0,1 1 0,-1-1 0,1 0 0,-1 0 0,1 0 0,-1 1 0,1-1 0,0 0 0,0 0 0,-1 0 0,1 0 0,0 0 0,0 0 0,0 0 0,0-1 0,0 1 0,0 0 0,0 0 0,2 0 0,-3-1 0,0 0 0,0 0 0,0 0 0,1 0 0,-1 0 0,0 0 0,0 0 0,0 0 0,0 0 0,1 0 0,-1 0 0,0 0 0,0 0 0,0 0 0,0 0 0,0 0 0,1 0 0,-1 0 0,0 0 0,0 0 0,0 0 0,0 0 0,1 0 0,-1 0 0,0 0 0,0 0 0,0-1 0,0 1 0,0 0 0,0 0 0,0 0 0,1 0 0,-1 0 0,0 0 0,0-1 0,0 1 0,0 0 0,0 0 0,0 0 0,0 0 0,0 0 0,0-1 0,0 1 0,0 0 0,0 0 0,-3-10 0,-9-8 0,6 12 0,-1 1 0,0 0 0,0 0 0,-15-7 0,15 9 0,0-1 0,0 0 0,1 0 0,0 0 0,0-1 0,-6-6 0,24 17 0,0 0 0,24 7 0,21-3 0,-31-6 0,-22-3 0,-10 1 0,2-1 0,0 0 0,0 1 0,1 0 0,-1-1 0,0 1 0,1 1 0,-1-1 0,1 0 0,0 1 0,0 0 0,0 0 0,0 0 0,0 0 0,-3 6 0,4-7 0,1-1 0,-1 1 0,1 0 0,0-1 0,0 1 0,0 0 0,0 0 0,0 0 0,0 0 0,0 0 0,1 0 0,-1 1 0,1-1 0,-1 0 0,1 0 0,0 0 0,0 0 0,0 1 0,0-1 0,0 0 0,1 0 0,-1 0 0,1 0 0,-1 1 0,1-1 0,0 0 0,0 0 0,1 3 0,-1-5 0,-1 1 0,1 0 0,0-1 0,-1 1 0,1-1 0,0 1 0,0-1 0,-1 1 0,1-1 0,0 1 0,0-1 0,0 0 0,0 1 0,0-1 0,0 0 0,-1 0 0,1 0 0,0 0 0,0 0 0,0 0 0,0 0 0,0 0 0,0 0 0,0 0 0,0 0 0,0-1 0,-1 1 0,1 0 0,0-1 0,0 1 0,0 0 0,0-1 0,-1 1 0,1-1 0,0 1 0,0-1 0,-1 0 0,1 1 0,-1-1 0,1 0 0,0 1 0,-1-1 0,1 0 0,-1 0 0,0 0 0,1-1 0,2-2 0,0 0 0,-1 0 0,0 0 0,0-1 0,0 1 0,0-1 0,1-6 0,-3 8 0,0 0 0,0 0 0,0 1 0,0-1 0,0 0 0,-1 0 0,1 0 0,-1 1 0,0-1 0,0 0 0,0 1 0,0-1 0,0 1 0,0-1 0,-4-4 0,2 6 0,3 7 0,0-5 0,0 0 0,1 0 0,-1 0 0,0 0 0,1 0 0,-1 0 0,1 0 0,-1 0 0,1 0 0,0 0 0,-1 0 0,1 0 0,0 0 0,1 1 0,-1-1 0,1 0 0,-1 0 0,1 0 0,-1 0 0,1 0 0,0-1 0,-1 1 0,1 0 0,0-1 0,0 0 0,-1 1 0,1-1 0,0 0 0,0 0 0,-1 0 0,1 0 0,0 0 0,0 0 0,2-1 0,-5 0 0,-1 0 0,0 0 0,1 0 0,-1 0 0,0 0 0,0 0 0,0 1 0,0-1 0,1 1 0,-1 0 0,-2-1 0,-2 0 0,1 0 0,0 1 0,0-1 0,0 1 0,0 1 0,0-1 0,-1 1 0,1-1 0,0 1 0,0 1 0,-8 2 0,10-2 0,1 0 0,0-1 0,-1 1 0,1 0 0,0 0 0,0 1 0,0-1 0,0 0 0,1 1 0,-1-1 0,0 1 0,1-1 0,0 1 0,0 0 0,0-1 0,0 1 0,0 0 0,0 0 0,1 0 0,-1 0 0,1 0 0,0 3 0,0-2 0,0 0 0,0 0 0,0 0 0,0 0 0,1 0 0,-1 0 0,1 0 0,0 0 0,3 5 0,-4-8 0,1 1 0,-1-1 0,1-1 0,-1 1 0,1 0 0,0 0 0,-1 0 0,1 0 0,0 0 0,0-1 0,0 1 0,0 0 0,-1 0 0,1-1 0,0 1 0,0-1 0,0 1 0,0-1 0,0 0 0,0 1 0,1-1 0,-1 0 0,0 1 0,0-1 0,0 0 0,0 0 0,0 0 0,0 0 0,0 0 0,1 0 0,-1-1 0,0 1 0,0 0 0,0 0 0,0-1 0,0 1 0,0-1 0,0 1 0,1-2 0,-1 2 0,0 0 0,0-1 0,0 1 0,0 0 0,0-1 0,0 1 0,-1-1 0,1 1 0,0-1 0,0 0 0,-1 1 0,1-1 0,0 0 0,-1 0 0,1 1 0,-1-1 0,1 0 0,-1 0 0,1 0 0,-1 0 0,1 1 0,-1-1 0,0 0 0,0 0 0,1 0 0,-1 0 0,0 0 0,0 0 0,0 0 0,0 0 0,0 0 0,0 0 0,0 0 0,-1 0 0,1 0 0,0 0 0,0 0 0,-1 1 0,1-1 0,0 0 0,-1 0 0,1 0 0,-1 0 0,0 0 0,1 1 0,-1-1 0,1 0 0,-1 1 0,0-1 0,0 0 0,1 1 0,-1-1 0,0 1 0,0-1 0,0 1 0,0-1 0,1 1 0,-3-1 0,2 0 0,0 1 0,-1-1 0,1 0 0,-1 0 0,1 1 0,-1-1 0,1 1 0,-1-1 0,1 1 0,-1 0 0,0 0 0,1 0 0,-1 0 0,0 0 0,1 0 0,-1 0 0,1 0 0,-1 0 0,0 1 0,1-1 0,-1 1 0,1-1 0,-1 1 0,1 0 0,-1-1 0,1 1 0,0 0 0,-1 0 0,1 0 0,0 0 0,0 0 0,0 0 0,0 1 0,-1-1 0,2 0 0,-1 1 0,0-1 0,0 0 0,-1 3 0,2-2 0,-1 1 0,0 0 0,1 0 0,-1 0 0,1 0 0,0 0 0,0 0 0,0 0 0,0 0 0,0 0 0,1 0 0,0 0 0,-1 0 0,1 0 0,0 0 0,0-1 0,1 1 0,-1 0 0,0-1 0,1 1 0,0-1 0,-1 1 0,1-1 0,0 0 0,1 1 0,-1-1 0,0-1 0,0 1 0,3 2 0,-2-2 0,-1-1 0,0 1 0,1-1 0,-1 0 0,1 1 0,-1-1 0,1 0 0,-1 0 0,1-1 0,0 1 0,-1 0 0,1-1 0,0 0 0,0 1 0,-1-1 0,1-1 0,0 1 0,0 0 0,-1 0 0,1-1 0,0 0 0,0 1 0,-1-1 0,1 0 0,-1 0 0,1-1 0,-1 1 0,1-1 0,-1 1 0,0-1 0,3-2 0,-4 4 0,-1-1 0,1 0 0,0 1 0,-1-1 0,1 0 0,0 0 0,-1 0 0,1 1 0,-1-1 0,1 0 0,-1 0 0,0 0 0,1 0 0,-1 0 0,0 0 0,0 0 0,0 0 0,1 0 0,-1 0 0,0 0 0,0 0 0,0 0 0,-1 0 0,1 0 0,0 0 0,0 0 0,-1-1 0,0 1 0,0-1 0,0 1 0,0-1 0,0 1 0,-1-1 0,1 1 0,0 0 0,-1-1 0,1 1 0,-1 0 0,0 0 0,1 0 0,-3-1 0,1 1 0,0-1 0,0 1 0,0 0 0,0 0 0,0 0 0,0 0 0,0 1 0,0-1 0,-1 1 0,1 0 0,0 0 0,0 0 0,0 0 0,0 1 0,-1-1 0,1 1 0,-5 1 0,8-2 0,0 0 0,1 0 0,-1 0 0,0 0 0,0 0 0,0 0 0,0 0 0,0 1 0,0-1 0,0 0 0,0 0 0,0 0 0,0 0 0,0 0 0,0 0 0,0 0 0,0 0 0,0 0 0,0 0 0,0 0 0,0 0 0,1 1 0,-1-1 0,0 0 0,0 0 0,0 0 0,0 0 0,0 0 0,0 0 0,0 0 0,0 0 0,0 0 0,0 0 0,-1 0 0,1 1 0,0-1 0,0 0 0,0 0 0,0 0 0,0 0 0,0 0 0,0 0 0,0 0 0,0 0 0,0 0 0,0 0 0,0 0 0,0 0 0,0 0 0,0 1 0,0-1 0,0 0 0,-1 0 0,1 0 0,0 0 0,0 0 0,0 0 0,0 0 0,0 0 0,0 0 0,0 0 0,0 0 0,0 0 0,-1 0 0,9-6 0,-5-1 0,-1 0 0,0 0 0,0 0 0,0 0 0,-1 0 0,0 0 0,-1 0 0,0-1 0,0 1 0,0 0 0,-3-13 0,1 7 0,0 0 0,-2 0 0,1 1 0,-2-1 0,-9-19 0,8 22 0,0 0 0,-1 0 0,0 1 0,-1 0 0,-10-11 0,15 17 0,-1 0 0,1 0 0,-1 0 0,0 0 0,0 1 0,0 0 0,0-1 0,0 1 0,0 1 0,0-1 0,-1 1 0,1-1 0,-1 1 0,1 0 0,-1 1 0,-4-1 0,7 1 0,1 1 0,-1-1 0,0 0 0,1 1 0,-1-1 0,1 1 0,-1-1 0,1 1 0,-1 0 0,1 0 0,0 0 0,-1 0 0,1 0 0,0 0 0,0 0 0,0 0 0,0 0 0,0 0 0,0 1 0,0-1 0,0 0 0,0 1 0,0-1 0,1 1 0,-1-1 0,1 1 0,-1-1 0,1 1 0,-1 0 0,1-1 0,0 1 0,0-1 0,0 1 0,0 0 0,0 1 0,0 5 0,1 0 0,0 0 0,0 0 0,0 0 0,5 13 0,-4-16 0,0 1 0,-1-1 0,2 0 0,-1 0 0,0 0 0,1-1 0,0 1 0,0 0 0,1-1 0,-1 0 0,1 0 0,0 0 0,0 0 0,0-1 0,1 1 0,-1-1 0,1 0 0,0-1 0,-1 1 0,1-1 0,1 0 0,-1 0 0,0 0 0,0-1 0,1 0 0,-1 0 0,1 0 0,-1 0 0,1-1 0,-1 0 0,6-1 0,-9 1 0,8 0 0,1 0 0,0-1 0,19-5 0,-28 6 0,-1 0 0,1 0 0,-1-1 0,1 1 0,-1-1 0,1 1 0,-1-1 0,1 1 0,-1-1 0,0 0 0,0 0 0,1 0 0,-1 0 0,0 0 0,0 0 0,0 0 0,0 0 0,0 0 0,0 0 0,0-1 0,0 1 0,0 0 0,-1-1 0,1 1 0,0-1 0,-1 1 0,1-1 0,-1 1 0,0-1 0,0 1 0,1-1 0,-1 1 0,0-1 0,0 1 0,0-1 0,-1-2 0,0 2 0,0 0 0,0 0 0,0 0 0,-1 0 0,1 1 0,-1-1 0,1 0 0,-1 1 0,1-1 0,-1 1 0,0-1 0,0 1 0,0 0 0,0 0 0,0 0 0,0 0 0,0 0 0,0 0 0,0 0 0,-1 1 0,1-1 0,0 1 0,0 0 0,-4-1 0,0 0 0,-1 1 0,1-1 0,0 1 0,0 1 0,-1-1 0,1 1 0,-12 2 0,16-1 0,-1-1 0,1 1 0,-1 0 0,1-1 0,0 1 0,-1 0 0,1 0 0,0 1 0,-2 2 0,4-4 0,-1-1 0,1 0 0,-1 1 0,1-1 0,-1 1 0,1-1 0,-1 1 0,1 0 0,0-1 0,-1 1 0,1-1 0,0 1 0,0 0 0,0-1 0,-1 1 0,1-1 0,0 1 0,0 0 0,0-1 0,0 1 0,0 0 0,0-1 0,0 1 0,0 0 0,0-1 0,0 1 0,1 0 0,-1-1 0,0 1 0,0-1 0,1 1 0,-1 0 0,0-1 0,1 1 0,-1-1 0,0 1 0,1-1 0,-1 1 0,1-1 0,-1 1 0,1-1 0,-1 1 0,1-1 0,0 1 0,1-1 0,-1 0 0,1 1 0,-1-1 0,1 0 0,-1 0 0,1 0 0,-1-1 0,1 1 0,-1 0 0,1 0 0,-1-1 0,0 1 0,1-1 0,-1 1 0,1-1 0,-1 0 0,0 1 0,0-1 0,1 0 0,-1 0 0,0 0 0,0 0 0,0 0 0,0 0 0,0 0 0,0 0 0,0-1 0,-1 1 0,1 0 0,1-3 0,0 0 0,1 0 0,-1-1 0,0 1 0,0-1 0,-1 1 0,1-1 0,-1 0 0,1-6 0,-2 7 0,-1 1 0,1-1 0,-1 1 0,0 0 0,0-1 0,0 1 0,-1 0 0,1 0 0,-1 0 0,0 0 0,0 0 0,0 0 0,0 0 0,0 0 0,-1 1 0,1-1 0,-1 1 0,1 0 0,-1 0 0,-3-2 0,4 2 0,0 0 0,-1 1 0,1-1 0,0 1 0,-1 0 0,1 0 0,-1 0 0,1 0 0,-1 0 0,1 0 0,-1 1 0,0-1 0,1 1 0,-1 0 0,0 0 0,1 0 0,-1 0 0,0 0 0,1 1 0,-1-1 0,0 1 0,1 0 0,-1-1 0,1 1 0,-1 0 0,-2 2 0,4-3 0,1 1 0,0-1 0,-1 0 0,1 0 0,0 0 0,-1 1 0,1-1 0,0 0 0,-1 1 0,1-1 0,0 0 0,0 1 0,-1-1 0,1 0 0,0 1 0,0-1 0,0 0 0,0 1 0,-1-1 0,1 1 0,0-1 0,0 0 0,0 1 0,0-1 0,0 1 0,0-1 0,0 0 0,0 1 0,0-1 0,0 1 0,0-1 0,0 1 0,1-1 0,-1 1 0,14 9 0,22 0 0,13-4 0,1-3 0,63-5 0,-93 2 0,-19 0 0,-1 0 0,1 0 0,-1 0 0,1 1 0,-1-1 0,0 0 0,1 0 0,-1 1 0,1-1 0,-1 1 0,0-1 0,1 0 0,-1 1 0,0-1 0,1 1 0,-1-1 0,0 0 0,0 1 0,1-1 0,-1 1 0,0-1 0,0 1 0,0-1 0,0 1 0,1-1 0,-1 1 0,0-1 0,0 1 0,0-1 0,0 1 0,0 0 0,-1-1 0,1 1 0,0-1 0,0 1 0,0-1 0,0 1 0,-1 0 0,3 19 0,3-13 0,0 0 0,1-1 0,-1 0 0,1 0 0,1-1 0,-1 1 0,1-1 0,-1-1 0,1 1 0,1-1 0,-1 0 0,14 4 0,1 0 0,0-1 0,0-1 0,30 4 0,11-5 0,96-5 0,-129-1 0,-475 1 0,520 4 0,116 20 0,-35-3 0,596 28 0,-656-47 0,-321 34 0,119-17 0,24-4 0,35-6 0,0-1 0,-91 2 0,108-14 0,19-2 0,11 6 0,0 0 0,0-1 0,0 1 0,0 0 0,0-1 0,0 1 0,0 0 0,0-1 0,1 1 0,-1 0 0,0 0 0,0-1 0,0 1 0,0 0 0,0-1 0,1 1 0,-1 0 0,0 0 0,0-1 0,1 1 0,-1 0 0,0 0 0,0-1 0,1 1 0,-1 0 0,0 0 0,1 0 0,-1 0 0,0 0 0,0-1 0,1 1 0,-1 0 0,0 0 0,1 0 0,15-6 0,-1 0 0,1 1 0,1 1 0,20-3 0,14-4 0,74-22 0,-15 2 0,161-23 0,-304 61 0,-55 18 0,30-7 0,-65 19 0,41-10 0,0-5 0,-135 20 0,338-50 0,-62 6 0,-1-3 0,91-20 0,-110 13 0,-29 5 0,-12 1 0,-21 0 0,-53-1 0,-122 4 0,120 4 0,-107 1 0,-149-2 0,311-1 0,-1 0 0,-27-6 0,44 5 0,8 0 0,13-2 0,24 0 0,110-3 0,213-13 0,-243 8 0,120-28 0,-225 38 0,0-1 0,0-1 0,-1 0 0,1-1 0,-1 0 0,0-1 0,18-11 0,-20 7 0,-12 2 0,-23 2 0,-334 2 0,206 7 0,37-2 0,89-1 0,21 0 0,8 0 0,765-23 0,-908 48 0,59-9 0,-105 22 0,-211 28 0,391-65 0,-2 0 0,0 0 0,0-1 0,0 0 0,0-1 0,-12-1 0,21 2 0,0 0 0,0-1 0,0 1 0,0 0 0,0 0 0,0 0 0,1 0 0,-1 0 0,0 0 0,0 0 0,0-1 0,0 1 0,0 0 0,0 0 0,0 0 0,0 0 0,0 0 0,0 0 0,0-1 0,0 1 0,0 0 0,0 0 0,0 0 0,0 0 0,0-1 0,0 1 0,0 0 0,0 0 0,0 0 0,0 0 0,0 0 0,0-1 0,0 1 0,0 0 0,0 0 0,0 0 0,0 0 0,0 0 0,0-1 0,0 1 0,0 0 0,-1 0 0,1 0 0,0 0 0,0 0 0,0 0 0,0 0 0,0 0 0,0-1 0,-1 1 0,1 0 0,0 0 0,0 0 0,0 0 0,0 0 0,-1 0 0,18-5 0,318-32 0,-3 1 0,-317 33 0,0 0 0,27-10 0,-32 6 0,-13 2 0,-22 0 0,-314 1 0,181 7 0,462 16 0,164-13 0,-1258 70 0,716-66 0,1 3 0,-134 42 0,206-55 0,0 1 0,0-1 0,0 0 0,1 0 0,-1 1 0,0-1 0,0 1 0,0-1 0,0 1 0,1-1 0,-1 1 0,0-1 0,1 1 0,-1 0 0,0-1 0,1 1 0,-2 1 0,12 4 0,30-3 0,-40-3 0,593-21 0,-531 16 0,-44 4 0,75-4 0,0-5 0,125-29 0,-192 30 0,-26 9 0,0 0 0,0 0 0,0 0 0,-1 1 0,1-1 0,0 0 0,0 0 0,0 0 0,0 0 0,-1 0 0,1 0 0,0 0 0,0-1 0,0 1 0,0 0 0,-1 0 0,1 0 0,0 0 0,0 0 0,0 0 0,0 0 0,0 0 0,-1 0 0,1 0 0,0 0 0,0-1 0,0 1 0,0 0 0,0 0 0,0 0 0,0 0 0,-1 0 0,1 0 0,0-1 0,0 1 0,0 0 0,0 0 0,0 0 0,0 0 0,0-1 0,0 1 0,0 0 0,0 0 0,0 0 0,0 0 0,0-1 0,0 1 0,0 0 0,0 0 0,0 0 0,0 0 0,0-1 0,0 1 0,0 0 0,0 0 0,0 0 0,1 0 0,-1 0 0,0-1 0,0 1 0,0 0 0,0 0 0,0 0 0,0 0 0,0 0 0,1-1 0,-19-1 0,-28 4 0,-1 2 0,1 2 0,-47 13 0,-23 3 0,-123-1 0,528-41 0,-1-13 0,435-107 0,-621 115 0,-224 51 0,-223 81 0,330-98 0,21-5 0,29-4 0,-25 0 0,100 0 0,-1-5 0,1-5 0,148-32 0,-240 38 0,-9 3 0,-1-1 0,1 0 0,-1-1 0,0 0 0,1 0 0,-1 0 0,14-10 0,-22 13 0,0 0 0,0-1 0,0 1 0,0 0 0,1 0 0,-1 0 0,0 0 0,0-1 0,0 1 0,0 0 0,-1 0 0,1 0 0,0-1 0,0 1 0,0 0 0,0 0 0,0 0 0,0-1 0,0 1 0,0 0 0,0 0 0,0 0 0,0 0 0,-1-1 0,1 1 0,0 0 0,0 0 0,0 0 0,0 0 0,0 0 0,-1-1 0,1 1 0,0 0 0,0 0 0,0 0 0,-1 0 0,1 0 0,0 0 0,0 0 0,0 0 0,-1 0 0,1 0 0,0 0 0,0 0 0,0 0 0,-1 0 0,1 0 0,0 0 0,0 0 0,0 0 0,-1 0 0,1 0 0,0 0 0,0 0 0,0 0 0,0 0 0,-1 1 0,1-1 0,-19 0 0,-241 51 0,115-18 0,-363 52 0,709-89 0,32 0 0,-168-2 0,0-3 0,-1-3 0,116-36 0,-179 47 0,33-13 0,-34 14 0,0 0 0,1-1 0,-1 1 0,1 0 0,-1 0 0,1 0 0,-1 0 0,0-1 0,1 1 0,-1 0 0,0 0 0,1-1 0,-1 1 0,0 0 0,1-1 0,-1 1 0,0 0 0,0-1 0,1 1 0,-1-1 0,0 1 0,0 0 0,0-1 0,1 1 0,-1-1 0,0 1 0,0-1 0,0 1 0,0 0 0,0-1 0,0 1 0,0-1 0,0 1 0,0-1 0,0 1 0,0-1 0,0 1 0,0 0 0,0-1 0,-1 1 0,1-1 0,0 1 0,0 0 0,0-1 0,-1 1 0,1-1 0,0 1 0,-1 0 0,1-1 0,0 1 0,0 0 0,-1 0 0,1-1 0,-1 1 0,1 0 0,0 0 0,-1-1 0,1 1 0,-1 0 0,1 0 0,0 0 0,-1 0 0,1 0 0,-1 0 0,1-1 0,-1 1 0,1 0 0,-1 0 0,0 1 0,-20-8 0,0 2 0,-1 1 0,0 1 0,0 0 0,-29 2 0,16-1 0,-394 0 0,317 9 0,-204 42 0,286-42 0,26-3 0,12 0 0,22 0 0,-24-3 0,168 13 0,228-11 0,-374-3 0,120-8 0,-130 6 0,0-1 0,0-1 0,0 0 0,-1-1 0,33-15 0,-50 20 0,1 0 0,0-1 0,0 1 0,-1 0 0,1 0 0,0 0 0,-1-1 0,1 1 0,0 0 0,-1-1 0,1 1 0,0 0 0,-1-1 0,1 1 0,-1-1 0,1 1 0,-1-1 0,1 0 0,-1 1 0,0-1 0,1 1 0,-1-1 0,1 0 0,-1 1 0,0-1 0,0 0 0,1 1 0,-1-1 0,0 0 0,0 1 0,0-1 0,0-1 0,-1 1 0,-1 0 0,1 0 0,0 0 0,-1 0 0,0 1 0,1-1 0,-1 0 0,1 1 0,-1-1 0,0 1 0,1 0 0,-1-1 0,0 1 0,-2 0 0,-105-5 0,0 4 0,-134 16 0,192-11 0,-5 0 0,1 2 0,1 2 0,-1 3 0,-81 27 0,123-29 0,22-4 0,26-1 0,68-2 0,1-5 0,-1-4 0,0-5 0,145-35 0,-201 37 0,-22 5 0,47-16 0,-71 21 0,0 0 0,0 0 0,0 0 0,0-1 0,-1 1 0,1 0 0,0-1 0,0 1 0,0-1 0,0 1 0,-1-1 0,1 1 0,0-1 0,-1 0 0,1 1 0,0-1 0,-1 0 0,1 1 0,-1-1 0,2-1 0,-3 1 0,1 1 0,-1-1 0,1 1 0,-1-1 0,1 1 0,-1-1 0,1 1 0,-1 0 0,1-1 0,-1 1 0,1 0 0,-1 0 0,0-1 0,1 1 0,-1 0 0,0 0 0,1 0 0,-1 0 0,0-1 0,0 1 0,-46-2 0,-6 8 0,1 3 0,-1 2 0,-58 21 0,19-6 0,-485 148 0,525-154 0,35-9 0,17-10 0,0-1 0,0 0 0,0 1 0,0-1 0,0 0 0,1 1 0,-1-1 0,0 0 0,0 0 0,0 1 0,0-1 0,1 0 0,-1 0 0,0 1 0,0-1 0,0 0 0,1 0 0,-1 0 0,0 1 0,0-1 0,1 0 0,-1 0 0,0 0 0,1 0 0,-1 0 0,0 0 0,1 1 0,-1-1 0,0 0 0,0 0 0,1 0 0,-1 0 0,1 0 0,41 3 0,-41-3 0,362-16 0,-247 7 0,-71 6 0,5 2 0,-1-3 0,1-2 0,-1-2 0,58-18 0,-106 26 0,1-1 0,-1 1 0,0 0 0,0-1 0,1 1 0,-1 0 0,0-1 0,0 0 0,0 1 0,0-1 0,0 1 0,0-1 0,0 0 0,0 0 0,0 0 0,0 0 0,0 0 0,0 0 0,-1 0 0,2-2 0,-3 2 0,0 0 0,0 0 0,0 0 0,0 0 0,0 1 0,0-1 0,0 0 0,0 1 0,-1-1 0,1 0 0,0 1 0,0 0 0,-1-1 0,1 1 0,0 0 0,-1-1 0,1 1 0,-1 0 0,1 0 0,-3 1 0,-69-8 0,-98 4 0,-75 17 0,240-14 0,-131 12 0,0 6 0,-201 52 0,319-63 0,19-7 0,0 0 0,0 0 0,0 0 0,0 1 0,0-1 0,-1 0 0,1 0 0,0 0 0,0 0 0,0 0 0,0 0 0,0 0 0,0 0 0,0 0 0,0 0 0,0 0 0,0 0 0,0 0 0,-1 0 0,1 0 0,0 0 0,0 1 0,0-1 0,0 0 0,0 0 0,0 0 0,0 0 0,0 0 0,0 0 0,0 0 0,0 0 0,0 0 0,0 1 0,0-1 0,0 0 0,0 0 0,0 0 0,0 0 0,0 0 0,0 0 0,0 0 0,0 0 0,0 1 0,0-1 0,0 0 0,0 0 0,0 0 0,0 0 0,0 0 0,1 0 0,-1 0 0,0 0 0,0 0 0,0 0 0,0 0 0,0 1 0,0-1 0,0 0 0,0 0 0,0 0 0,0 0 0,0 0 0,1 0 0,-1 0 0,0 0 0,0 0 0,35 4 0,184 15 0,188 7 0,-347-27 0,0-2 0,-1-2 0,0-3 0,104-28 0,-147 31 0,0-1 0,0 0 0,0-1 0,20-12 0,-32 17 0,-1-1 0,0 1 0,0-1 0,0 0 0,0 1 0,0-1 0,0-1 0,-1 1 0,0 0 0,4-7 0,-5 7 0,0 1 0,0 0 0,-1-1 0,1 1 0,-1 0 0,0-1 0,1 1 0,-1-1 0,0 1 0,-1-1 0,1 1 0,0-1 0,-1 1 0,1 0 0,-1-1 0,0 1 0,0 0 0,0-1 0,-2-3 0,0 2 0,0-1 0,-1 1 0,1 0 0,-1 0 0,0 0 0,-1 0 0,1 1 0,0-1 0,-1 1 0,0 0 0,-7-3 0,-63-24 0,52 22 0,-46-15 0,-2 2 0,0 4 0,-1 3 0,-1 4 0,0 2 0,0 4 0,-91 5 0,139 1 0,1 1 0,-38 10 0,54-11 0,0 0 0,0 1 0,0 0 0,0 1 0,1 0 0,0 0 0,-1 0 0,2 1 0,-1 0 0,0 0 0,-7 9 0,13-13 0,0 0 0,1-1 0,-1 1 0,0 0 0,1 0 0,-1 0 0,1 0 0,-1 0 0,1 0 0,-1 0 0,1-1 0,0 1 0,-1 0 0,1 0 0,0 0 0,0 1 0,0-1 0,0 0 0,0 0 0,0 0 0,0 0 0,0 0 0,0 0 0,0 0 0,0 0 0,1 0 0,-1 0 0,0 0 0,1 0 0,-1 0 0,1 0 0,-1-1 0,1 1 0,0 0 0,-1 0 0,1 0 0,0-1 0,-1 1 0,1 0 0,0-1 0,0 1 0,0 0 0,0-1 0,0 1 0,-1-1 0,1 1 0,0-1 0,2 1 0,7 3 0,1 0 0,0 0 0,20 3 0,-14-2 0,59 16 0,217 53 0,-256-68 0,1-1 0,-1-1 0,1-3 0,0-1 0,71-9 0,-104 8 0,-1 1 0,1 0 0,-1-1 0,1 0 0,-1 0 0,1 0 0,-1-1 0,1 1 0,-1-1 0,0 0 0,0 0 0,0-1 0,0 1 0,0-1 0,4-4 0,-7 7 0,-1-1 0,0 1 0,0 0 0,1-1 0,-1 1 0,0 0 0,0-1 0,0 1 0,1-1 0,-1 1 0,0-1 0,0 1 0,0 0 0,0-1 0,0 1 0,0-1 0,0 1 0,0-1 0,0 1 0,0 0 0,0-1 0,0 1 0,0-1 0,0 1 0,0-1 0,-1 1 0,1 0 0,0-1 0,0 1 0,0-1 0,-1 1 0,1 0 0,0-1 0,-1 1 0,1 0 0,0-1 0,0 1 0,-1 0 0,0-1 0,-19-7 0,-19 1 0,-1 1 0,0 2 0,-79 3 0,61 1 0,8 0 0,-191 2 0,173 1 0,-102 20 0,192-17 0,121 7 0,254-7 0,-373-6 0,-1-1 0,1-2 0,0 0 0,-1-1 0,0-1 0,0-1 0,0-2 0,37-16 0,-57 22 0,0 0 0,0 1 0,0-2 0,0 1 0,0 0 0,0-1 0,0 1 0,-1-1 0,0 0 0,1 0 0,-1 0 0,0 0 0,0 0 0,2-5 0,-4 6 0,1 0 0,-1 0 0,1 0 0,-1-1 0,0 1 0,0 0 0,0 0 0,-1 0 0,1 0 0,0 0 0,-1 0 0,1 0 0,-1 0 0,0 0 0,0 0 0,1 0 0,-1 0 0,0 0 0,-1 0 0,1 1 0,0-1 0,-1 0 0,1 1 0,0-1 0,-1 1 0,-2-2 0,-5-4 0,0 0 0,-1 1 0,1 0 0,-1 1 0,0 0 0,-17-5 0,-69-17 0,86 25 0,-69-14 0,0 3 0,-1 3 0,0 4 0,-141 8 0,178 2 0,1 3 0,-1 1 0,-59 20 0,-116 56 0,146-54 0,71-30 0,0 0 0,0 0 0,0 0 0,0 0 0,0 1 0,0-1 0,1 0 0,-1 1 0,0-1 0,0 1 0,0-1 0,1 1 0,-1-1 0,0 1 0,1 0 0,-1-1 0,0 1 0,1 0 0,-1 1 0,21 1 0,145-1 0,250-28 0,-380 21 0,42-12 0,-67 15 0,0-2 0,0 1 0,0-1 0,-1-1 0,0 0 0,0 0 0,0 0 0,14-13 0,-22 18 0,0-1 0,0-1 0,1 1 0,-1 0 0,0 0 0,0 0 0,0 0 0,0-1 0,-1 1 0,1 0 0,0-1 0,0 1 0,-1-1 0,1 1 0,-1-1 0,1 1 0,-1-1 0,0 0 0,0 1 0,0-1 0,1 1 0,-1-1 0,-1 0 0,1 1 0,0-1 0,0 1 0,-1-1 0,1 1 0,-1-1 0,1 1 0,-1-1 0,1 1 0,-1-1 0,0 1 0,0 0 0,0-1 0,0 1 0,0 0 0,0 0 0,0 0 0,0 0 0,0 0 0,-1 0 0,1 0 0,-2-1 0,-6-4 0,-1 0 0,0 0 0,0 1 0,0 1 0,-17-6 0,-20-4 0,0 3 0,-2 2 0,-62-4 0,-153 2 0,246 11 0,-37-1 0,8-1 0,0 2 0,-73 10 0,109-8 0,1 1 0,0 0 0,-1 0 0,1 1 0,1 1 0,-1-1 0,0 2 0,1-1 0,0 1 0,-14 13 0,23-19 0,-1 1 0,0-1 0,1 1 0,-1-1 0,1 1 0,-1 0 0,1-1 0,-1 1 0,1 0 0,-1-1 0,1 1 0,0 0 0,-1 0 0,1-1 0,0 1 0,0 0 0,0 0 0,0 0 0,-1-1 0,1 1 0,0 0 0,0 0 0,0 0 0,1-1 0,-1 1 0,0 2 0,1-2 0,0-1 0,0 1 0,0 0 0,-1 0 0,1 0 0,0 0 0,0-1 0,0 1 0,1 0 0,-1-1 0,0 1 0,0-1 0,0 1 0,0-1 0,2 1 0,6 0 0,0 1 0,0-1 0,16 0 0,-1-3 0,0 0 0,0-1 0,-1-2 0,1 0 0,-1-2 0,0 0 0,-1-2 0,0 0 0,22-14 0,-40 22 0,-1-1 0,0 0 0,0-1 0,0 1 0,0 0 0,0-1 0,0 0 0,0 0 0,-1 0 0,0 0 0,1 0 0,-1 0 0,0 0 0,-1-1 0,1 1 0,0-1 0,-1 0 0,0 1 0,0-1 0,0 0 0,0-5 0,-1 6 0,0-1 0,-1 1 0,1 0 0,-1 0 0,0 0 0,0 0 0,0 0 0,0 0 0,-1 0 0,1 0 0,-1 0 0,1 0 0,-1 1 0,0-1 0,0 1 0,-1-1 0,1 1 0,0 0 0,-1 0 0,1 0 0,-1 0 0,0 0 0,1 1 0,-1-1 0,0 1 0,-4-1 0,-1-2 0,0 2 0,0-1 0,0 2 0,-1-1 0,1 1 0,-1 0 0,1 0 0,-1 1 0,1 0 0,-1 1 0,1 0 0,-1 0 0,1 1 0,-1 0 0,1 1 0,0 0 0,-9 4 0,5-2 0,1 1 0,1 1 0,-1-1 0,1 1 0,1 1 0,-1 0 0,1 1 0,0-1 0,1 2 0,0-1 0,-8 14 0,9-10 0,6-11 0,0 0 0,-1 1 0,1-1 0,-1 0 0,1 0 0,-1 0 0,1 0 0,-5 3 0,6-5 0,-1 1 0,0-1 0,0 0 0,0 0 0,0 1 0,1-1 0,-1 0 0,0 0 0,0 0 0,0 0 0,0 0 0,0-1 0,1 1 0,-1 0 0,0 0 0,0-1 0,0 1 0,1 0 0,-1-1 0,0 1 0,0 0 0,1-1 0,-1 1 0,0-1 0,1 0 0,-1 1 0,0-1 0,1 1 0,-1-1 0,1 0 0,-1-1 0,-33-35 0,18 20 0,-31-29 0,40 40 0,0 1 0,-1 0 0,0 0 0,1 1 0,-1 0 0,-1 1 0,1 0 0,-13-4 0,14 5 0,-1 1 0,0-1 0,0 1 0,1 1 0,-1-1 0,0 1 0,0 1 0,1 0 0,-1 0 0,0 0 0,1 1 0,-1 0 0,1 0 0,-12 6 0,14-5 0,0 0 0,0 1 0,1-1 0,-1 1 0,1 0 0,0 0 0,0 1 0,0-1 0,0 1 0,1 0 0,0 0 0,0 0 0,0 0 0,1 1 0,0-1 0,0 1 0,0-1 0,1 1 0,-2 10 0,-1 41 0,7 100 0,-2-146 0,-1-11 0,0-4 0,0 1 0,0-1 0,0 1 0,0-1 0,-1 1 0,1-1 0,-1 1 0,0-1 0,0 1 0,0 0 0,-1 0 0,-1-5 0,3 8 0,-1 0 0,1 0 0,0 0 0,0 0 0,-1 0 0,1-1 0,0 1 0,0 0 0,-1 0 0,1 0 0,0 0 0,0 0 0,-1 0 0,1 0 0,0 0 0,0 0 0,-1 0 0,1 0 0,0 0 0,-1 0 0,1 0 0,0 0 0,0 0 0,-1 1 0,1-1 0,0 0 0,0 0 0,0 0 0,-1 0 0,1 0 0,0 1 0,0-1 0,-1 0 0,1 0 0,0 0 0,0 1 0,0-1 0,0 0 0,0 0 0,-1 1 0,1-1 0,0 0 0,0 0 0,0 1 0,0-1 0,0 0 0,0 0 0,0 1 0,0-1 0,0 0 0,-7 18 0,7-16 0,-80 194 0,80-195 0,0-1 0,0 1 0,-1-1 0,1 1 0,0 0 0,0-1 0,0 1 0,0-1 0,-1 1 0,1-1 0,0 1 0,-1-1 0,1 1 0,0-1 0,-1 1 0,1-1 0,-1 1 0,1-1 0,0 0 0,-1 1 0,1-1 0,-1 0 0,1 1 0,-1-1 0,1 0 0,-1 0 0,0 1 0,1-1 0,-2 0 0,-3-17 0,5-41 0,0 50 0,1-42 0,1 0 0,11-54 0,-12 102 0,-1-1 0,1 0 0,-1 0 0,0 0 0,0 0 0,0 1 0,0-1 0,0 0 0,-1 0 0,1 0 0,-2-3 0,2 6 0,0-1 0,-1 1 0,1-1 0,0 1 0,0 0 0,-1-1 0,1 1 0,0-1 0,-1 1 0,1 0 0,-1-1 0,1 1 0,0 0 0,-1 0 0,1-1 0,-1 1 0,1 0 0,-1 0 0,1 0 0,-1 0 0,1-1 0,-1 1 0,1 0 0,-1 0 0,0 0 0,-1 1 0,0-1 0,1 0 0,-1 1 0,0-1 0,1 1 0,-1 0 0,0 0 0,1 0 0,-1-1 0,1 1 0,-2 2 0,-3 1 0,0 1 0,1 0 0,-1 0 0,1 0 0,1 1 0,-1 0 0,1 0 0,0 0 0,0 0 0,-3 8 0,0 4 0,1-1 0,-6 31 0,6-20 0,2-19 0,1 1 0,-1 0 0,0-1 0,-1 0 0,0 0 0,-1 0 0,0 0 0,-11 12 0,10-18 0,6-12 0,6-11 0,33-50 0,14-28 0,-47 86 0,2 1 0,0 0 0,0 1 0,1-1 0,11-11 0,-11 14 0,-1-1 0,0 0 0,0 0 0,0 0 0,-2-1 0,1 0 0,6-17 0,-6 6 0,-1 4 0,1 0 0,0 0 0,1 0 0,1 0 0,11-17 0,-18 32 0,2-2 0,0-1 0,1 1 0,-1-1 0,1 1 0,-1 0 0,6-4 0,-8 8 0,0-1 0,0 1 0,0-1 0,0 1 0,0-1 0,0 1 0,0 0 0,0 0 0,0-1 0,0 1 0,0 0 0,0 0 0,0 0 0,0 0 0,0 0 0,0 0 0,0 0 0,0 1 0,0-1 0,-1 0 0,1 1 0,0-1 0,0 0 0,0 1 0,0-1 0,0 1 0,0-1 0,0 1 0,-1 0 0,1-1 0,0 1 0,-1 0 0,1-1 0,0 1 0,-1 0 0,1 0 0,-1 0 0,1 0 0,-1-1 0,1 1 0,0 2 0,20 37 0,-14-28 0,-1 1 0,2-1 0,-1 0 0,2-1 0,0 1 0,11 10 0,4-1 0,1-1 0,1-2 0,0 0 0,1-2 0,47 21 0,-32-20 0,1-2 0,1-1 0,61 10 0,-23-13 0,0-3 0,1-4 0,155-12 0,-115-6 0,-1-5 0,229-69 0,-166 36 0,-73 22 0,159-64 0,-263 87 0,-16 4 0,-24 2 0,28 0 0,-374 28 1,199-9-250,-150 12-127,-767 48-488,1057-76 864,10-1 0,0-1 0,-28-3 0,56 3 53,-1 0 0,1 0 1,-1-1-1,1 1 0,0 0 0,-1-1 0,1 1 0,0-1 0,-1 1 1,1-1-1,0 0 0,0 0 0,-2 0 0,5-5 459,12 2-280,70-8-232,142 0 0,-119 9 0,-75 1-2,1095-75-822,-874 27 1492,-158 28-510,-82 21-158,-32 10 0,-7 1 0,0-1 0,-42 7 0,-396 49-85,-8-33-1610,-405-19 782,847-13 913,12 0 0,0-1 0,0 0 0,-35-8 0,52 9 17,-1 0 0,1 0 1,0-1-1,0 1 0,-1-1 1,1 1-1,0-1 0,0 1 0,0-1 1,0 0-1,0 1 0,0-1 0,0 0 1,0 0-1,0 0 0,0 0 0,-1-1 1,2 1 10,0 1 0,0-1 0,0 0 0,0 1 0,0-1 0,0 1 0,0-1 0,0 0-1,0 1 1,0-1 0,0 1 0,0-1 0,0 0 0,1 1 0,-1-1 0,0 1 0,0-1 0,1 1 0,-1-1 0,0 1 0,1-1 0,-1 1 0,1-1 0,0 0 0,3-2 118,0 0-1,0 0 1,0 0 0,1 0-1,-1 1 1,1-1 0,6-1-1,63-18-23,1 4-1,0 3 1,95-7-1,-40 5-89,750-127-749,-10-68 0,-836 201 717,-30 9 48,-5 0 78,-13 1 263,-23 3 245,-608 114-392,262-41-247,337-66 5,3 0 0,0-3 0,-82 3 0,173-9 0,0-2 0,-1-3 0,1-1 0,-2-3 0,1-1 0,-1-3 0,47-19 0,-49 14 0,-1-2 0,66-41 0,-92 46 0,-17 15 0,0 0 0,1 0 0,-1-1 0,0 1 0,0 0 0,1 0 0,-1 0 0,0-1 0,0 1 0,0 0 0,1 0 0,-1-1 0,0 1 0,0 0 0,0 0 0,0-1 0,1 1 0,-1 0 0,0-1 0,0 1 0,0 0 0,0 0 0,0-1 0,0 1 0,0 0 0,0-1 0,0 1 0,0 0 0,0-1 0,0 1 0,0 0 0,0-1 0,0 1 0,0 0 0,0 0 0,-1-1 0,1 1 0,0 0 0,0-1 0,0 1 0,0 0 0,-1 0 0,1-1 0,0 1 0,0 0 0,-1 0 0,1 0 0,0-1 0,0 1 0,-1 0 0,1 0 0,0 0 0,0 0 0,-1 0 0,1 0 0,0-1 0,-1 1 0,1 0 0,0 0 0,-1 0 0,1 0 0,0 0 0,-1 0 0,1 0 0,0 0 0,0 0 0,-1 1 0,-9-1 0,0 1 0,1 0 0,-1 0 0,-15 6 0,-4 0 0,-372 64 0,163-31 0,-10-1 0,179-32 0,-113-1 0,180-7 0,0 1 0,-1 0 0,1 0 0,0 0 0,-1 0 0,1 0 0,0 0 0,-1 1 0,1-1 0,0 1 0,0 0 0,-1-1 0,1 1 0,0 0 0,0 0 0,0 0 0,0 1 0,0-1 0,0 1 0,1-1 0,-3 3 0,3-2 0,0 0 0,0 1 0,1-1 0,-1 0 0,1 1 0,0-1 0,0 0 0,-1 1 0,2-1 0,-1 0 0,0 1 0,0-1 0,1 1 0,-1-1 0,1 0 0,0 0 0,0 1 0,0-1 0,0 0 0,0 0 0,2 3 0,4 7 0,1 0 0,0-1 0,0 0 0,1-1 0,0 0 0,1 0 0,1-1 0,15 11 0,100 58 0,-88-57 0,48 25 0,106 41 0,98 19 0,-239-89 0,1-1 0,1-3 0,0-3 0,1-1 0,0-3 0,0-3 0,61-3 0,-98-2 0,-1-1 0,1-1 0,0 0 0,-1-1 0,0-1 0,0-1 0,-1 0 0,0-1 0,0 0 0,-1-1 0,17-14 0,-25 17 0,0-1 0,-1 1 0,0-1 0,0 0 0,-1-1 0,1 1 0,5-16 0,17-61 0,-21 64 0,-1 4 0,-1-1 0,0 1 0,-1-1 0,1-20 0,-4 33 0,0 0 0,-1 0 0,1 0 0,-1 0 0,1 0 0,-1 0 0,0 0 0,-1 0 0,1 0 0,-3-4 0,3 6 0,-1 0 0,1 0 0,-1 0 0,0 1 0,1-1 0,-1 0 0,0 1 0,0-1 0,0 1 0,0 0 0,0-1 0,0 1 0,0 0 0,-1 0 0,1 1 0,0-1 0,-1 0 0,-3 0 0,-6 0 0,0 1 0,0 0 0,-1 0 0,1 1 0,0 1 0,0 0 0,0 0 0,0 2 0,1-1 0,-1 1 0,-18 10 0,-7 5 0,1 2 0,-35 26 0,-238 163 0,272-192 0,31-15 0,-1 0 0,1 0 0,0 0 0,0 1 0,-10 8 0,16-12 0,0 0 0,-1 0 0,1 1 0,0-1 0,0 0 0,0 1 0,0-1 0,0 0 0,0 1 0,0-1 0,0 0 0,0 1 0,0-1 0,0 1 0,0-1 0,0 0 0,0 1 0,0-1 0,0 0 0,0 1 0,1-1 0,-1 0 0,0 1 0,0-1 0,0 0 0,0 0 0,1 1 0,-1-1 0,0 0 0,0 0 0,1 1 0,-1-1 0,0 0 0,0 0 0,1 0 0,-1 1 0,0-1 0,1 0 0,-1 0 0,0 0 0,1 0 0,-1 0 0,0 0 0,1 1 0,-1-1 0,0 0 0,1 0 0,-1 0 0,1 0 0,22 6 0,-21-5 0,72 14 0,1-4 0,82 3 0,154-9 0,-251-5 0,-14-1 0,-1-1 0,54-11 0,-85 9 0,-18 0 0,-27-1 0,26 4 0,-223-34 0,-132-15 0,-213 55 0,337 5 0,191-9 0,43-1 0,5 0 0,24 0 0,93-2 0,193-26 0,75-51 0,-251 49 0,-84 17 0,-30 7 0,-1 1 0,0 1 0,36-2 0,-1253 73 0,1184-66 0,-29 4 0,23-3 0,1 0 0,-23-1 0,86 0 0,78-7 0,-42 0 0,104-2 0,136-7 0,0-28 0,-153 2 0,-84 18 0,95-11 0,-169 34 0,-12 3 0,-21 6 0,-21 2 0,0-3 0,-1-1 0,0-3 0,-62 0 0,79-3 0,-953-24-1051,518 2 1026,436 20 25,-79-6 0,87 2 4,23 1-13,33-2 194,190-4 794,110-8-1062,810-32 83,-1137 50 0,-5 1 0,-20 0 0,8-1 0,-304 34 0,105-10 0,-531 76 0,625-77 0,63-12 0,-87 8 0,119-19 0,16-2 0,25-3 0,288-12 0,-26 3 0,234-42-457,294-17 4,-796 73 610,-41 2 397,18-2-507,-1626 78-584,1600-78 530,-48-1-12,70 1 34,0-1 1,1 0 0,-1-1-1,1 1 1,-1-1 0,1 0-1,0-1 1,-10-5 0,16 8-7,-1 0 0,1 0 1,0 0-1,-1 0 1,1 0-1,-1 0 0,1 0 1,0 0-1,-1-1 1,1 1-1,0 0 0,-1 0 1,1 0-1,0-1 1,-1 1-1,1 0 0,0 0 1,0-1-1,-1 1 0,1 0 1,0-1-1,0 1 1,0 0-1,-1-1 0,1 1 1,0 0-1,0-1 1,0 1-1,0-1 0,0 1 1,0 0-1,0-1 0,0 1 1,0-1-1,0 1 1,0 0-1,0-1 0,0 1 1,0 0-1,0-1 1,0 1-1,0-1 0,0 1 1,0 0-1,1-1 0,-1 1 1,0 0-1,0-1 1,0 1-1,1 0 0,-1-1 1,0 1-1,0 0 1,1 0-1,-1-1 0,0 1 1,1 0-1,-1 0 1,0 0-1,1-1 0,26-7-7,34 2-2,83 2 0,-20 1 0,1296-40-949,-1408 43 949,-4 0 0,0 0 0,0 0 0,0 1 0,0 0 0,8 2 0,-16-3 7,0 0 0,0 0 0,-1 0 0,1 0 0,0 0-1,0 1 1,-1-1 0,1 0 0,0 0 0,0 0 0,0 0 0,-1 0 0,1 1 0,0-1 0,0 0 0,0 0 0,0 0-1,-1 1 1,1-1 0,0 0 0,0 0 0,0 0 0,0 1 0,0-1 0,0 0 0,0 0 0,0 1 0,-1-1 0,1 0-1,0 0 1,0 1 0,0-1 0,0 0 0,0 0 0,0 1 0,1-1 0,-1 0 0,0 0 0,0 1 0,0-1 0,0 0-1,0 0 1,0 0 0,0 1 0,0-1 0,1 0 0,-1 0 0,0 0 0,0 1 0,0-1 0,0 0 0,1 0 0,-1 0-1,0 0 1,0 1 0,0-1 0,1 0 0,-1 0 0,0 0 0,1 0 0,-28 9 505,25-8-497,-217 52-15,-2-9 0,-1-9 0,-2-11 0,-417-7 0,600-24 0,41 7 0,-1 0 0,0 0 0,1 0 0,-1 0 0,0-1 0,1 1 0,-1 0 0,0-1 0,1 1 0,-1 0 0,0-1 0,1 1 0,-1-1 0,1 1 0,-1-1 0,1 1 0,-1-1 0,0-1 0,1 2 0,1-1 0,-1 0 0,0 1 0,0-1 0,1 1 0,-1-1 0,0 0 0,1 1 0,-1-1 0,1 1 0,-1-1 0,1 1 0,-1-1 0,1 1 0,-1-1 0,1 1 0,-1 0 0,1-1 0,-1 1 0,1 0 0,0-1 0,-1 1 0,1 0 0,0 0 0,0-1 0,17-4 0,1-1 0,-1 2 0,1 1 0,0 0 0,0 1 0,24 1 0,35-5 0,369-66 0,-228 33 0,425-91 0,-528 106 0,-431 63 0,-295 43 0,598-78 0,26-2 0,37-2 0,-47 0 0,478 20 0,-476-19-170,1 0-1,-1 0 0,1 0 1,-1 1-1,0 0 0,1 0 1,7 5-1,2 4-6655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19:00:55.16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24575,'0'0'-8191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19:00:55.59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24575,'0'0'-8191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19:00:56.10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19:00:56.61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24575,'0'0'-8191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19:00:57.22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19:00:57.79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19:00:58.36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437FFB-8CFF-432B-A79A-F2A132862F54}" type="datetimeFigureOut">
              <a:rPr lang="it-IT" smtClean="0"/>
              <a:t>19/10/2023</a:t>
            </a:fld>
            <a:endParaRPr lang="it-I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33E1B2-A751-49F3-A316-86BD782BA54B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304594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BUONGIORNO A TUTTI, OGGI PRESENTO IL MIO LAVORO DI TESI MAGISTRALE CHE SI E’ SVOLTO NELL’AMBITO DEL MEDICAL IMAGING SU BIOPSIE DI RENI.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33E1B2-A751-49F3-A316-86BD782BA54B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501972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QUI HO RIPORTATO UN RISULTATO PER CIASCUN METODO SUL DATASET DELLE WSI, ENTRAMBI CON RESNET18</a:t>
            </a:r>
          </a:p>
          <a:p>
            <a:r>
              <a:rPr lang="it-IT" dirty="0"/>
              <a:t>A SINISTRA HO RIPORTATO LE CONFUSION MATRIX E A DESTRA LA METRICA AUC CHE DA’ UN I’IDEA DELLA CAPACITA’ PREDITTIVA DEL MODELLO</a:t>
            </a:r>
          </a:p>
          <a:p>
            <a:r>
              <a:rPr lang="it-IT" dirty="0"/>
              <a:t>SULLA CONFUSION MATRIX POSSIAMO FARE 2 CONSIDERAZIONI: LA PRIMA E’ CHE IL VALORE DI ACCURACY E’ MIGLIORE NEL CASO A COMPLETAMENTO DI BATCH,</a:t>
            </a:r>
          </a:p>
          <a:p>
            <a:r>
              <a:rPr lang="it-IT" dirty="0"/>
              <a:t>RAGGIUNGIAMO L’81 RISPETTO AL 71, </a:t>
            </a:r>
          </a:p>
          <a:p>
            <a:r>
              <a:rPr lang="it-IT" dirty="0"/>
              <a:t>LA SECONDA CONSIDERAZIONE E’ CHE IN ENTRAMBI I CASI  RESNET FATICA A PREDIRRE LA LABEL POSITIVA, AVENDO UNO SBLIANCIAMENTO SIGNIFICATIVO NELLE DUE CLASSI DEL DATASET </a:t>
            </a:r>
          </a:p>
          <a:p>
            <a:r>
              <a:rPr lang="it-IT" dirty="0"/>
              <a:t>CON UNA METRICA DI RECALL DI CIRCA 60% NEL PRIMO CASO. ABBIAMO FATTO MOLTI ALTRI ESPERIMENTI E TUTTI CONFERMANO LE MIGLIORI PRESTAZIONI DEL PRIMO METODO.</a:t>
            </a:r>
          </a:p>
          <a:p>
            <a:endParaRPr lang="it-IT" dirty="0"/>
          </a:p>
          <a:p>
            <a:r>
              <a:rPr lang="it-IT" dirty="0"/>
              <a:t>10.30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33E1B2-A751-49F3-A316-86BD782BA54B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521430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QUESTO E’ UNO DEGLI ESPERIMENTI CONDOTTI INVECE SUL DATASET AD IMMUNOFLUORESCENZA</a:t>
            </a:r>
          </a:p>
          <a:p>
            <a:r>
              <a:rPr lang="it-IT" dirty="0"/>
              <a:t>IL DATASET E’ DI DIMENSIONI RIDOTTE PERCHE LA PARTE CORPOSA DELLE IMMAGINI NON ERA ANCORA ANNOTATA, MA SIAMO COMUNQUE RIUSCITI </a:t>
            </a:r>
          </a:p>
          <a:p>
            <a:r>
              <a:rPr lang="it-IT" dirty="0"/>
              <a:t>AD ALLENARE LA RETE, </a:t>
            </a:r>
            <a:r>
              <a:rPr lang="it-IT" b="1" dirty="0"/>
              <a:t>LO ABBIAMO FATTO CONSIDERANDO DIVERSI VALORI DI PESO </a:t>
            </a:r>
            <a:r>
              <a:rPr lang="it-IT" dirty="0"/>
              <a:t>PER LA WEIGHTED BCE LOSS IN MODO DA CONSIDERARE LO SBILANCIAMENTO </a:t>
            </a:r>
          </a:p>
          <a:p>
            <a:r>
              <a:rPr lang="it-IT" dirty="0"/>
              <a:t>DEL DATASET, IL PESO PUO’ ESSERE CALCOLATO IN VARI MODI, UNO DI QUESTI E’ COME </a:t>
            </a:r>
            <a:r>
              <a:rPr lang="it-IT" b="1" dirty="0"/>
              <a:t>RAPPORTO</a:t>
            </a:r>
            <a:r>
              <a:rPr lang="it-IT" dirty="0"/>
              <a:t> TRA IL NUMERO DI ESEMPI DI CLASSE 0 E IL NUMERO DI ESEMPI DI CLASSE 1, IN QUESTO ESEMPIO CHE HO RIPORTATO IL PESO VALE  7,</a:t>
            </a:r>
          </a:p>
          <a:p>
            <a:r>
              <a:rPr lang="it-IT" dirty="0"/>
              <a:t>PIU’ SI AUMENTA IL PESO PIU’ LA RETE VIENE PENALIZZATA SE PREDICE UN FALSE NEGATIVE E QUINDI IL NUMERO DI POSITIVI CHE TROVA AUMENTA PROPORZIONALMENTE AL PESO.</a:t>
            </a:r>
          </a:p>
          <a:p>
            <a:r>
              <a:rPr lang="it-IT" dirty="0"/>
              <a:t>QUI IL VALORE DELL’ACCURACY E’ SCESO AL 61%, MA E’ DOVUTO ALLA DIMENSIONE RIDOTTA DEL DATASET.</a:t>
            </a:r>
          </a:p>
          <a:p>
            <a:endParaRPr lang="it-IT" dirty="0"/>
          </a:p>
          <a:p>
            <a:r>
              <a:rPr lang="it-IT" dirty="0"/>
              <a:t>11.30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33E1B2-A751-49F3-A316-86BD782BA54B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241751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NELL’ESPERIMENTO COMBINATO ABBIAMO CONSIDERATO COME DATASET DI TEST L’INTERSEZIONE DELLE DUE TIPOLOGIE DI DATASET</a:t>
            </a:r>
          </a:p>
          <a:p>
            <a:r>
              <a:rPr lang="it-IT" dirty="0"/>
              <a:t>OVVERO SOLTANTO LE BIOPSIE PER LE QUALI AVEVAMO SIA LA VERSIONE AD IMMUNOFLUORESCENZA SIA LA COLORAZIONE PAS</a:t>
            </a:r>
          </a:p>
          <a:p>
            <a:r>
              <a:rPr lang="it-IT" dirty="0"/>
              <a:t>INIZIALMENTE ABBIAMO ALLENATO SEPARATAMENTE RESENT-18 SU WSI E IMMUNOFLUORESCENZE, </a:t>
            </a:r>
          </a:p>
          <a:p>
            <a:r>
              <a:rPr lang="it-IT" dirty="0"/>
              <a:t>POI ABBIAMO FATTO UNA </a:t>
            </a:r>
            <a:r>
              <a:rPr lang="it-IT" b="1" dirty="0"/>
              <a:t>EVALUATION A PARTE DOVE </a:t>
            </a:r>
            <a:r>
              <a:rPr lang="it-IT" dirty="0"/>
              <a:t>VENGONO CARICATI I PESI CHE LE DUE RETI HANNO IMPARATO NEL TRAINING SEPARATO</a:t>
            </a:r>
          </a:p>
          <a:p>
            <a:endParaRPr lang="it-IT" dirty="0"/>
          </a:p>
          <a:p>
            <a:r>
              <a:rPr lang="it-IT" b="1" dirty="0"/>
              <a:t>VENGONO PRODOTTI I 2 OUTPUT </a:t>
            </a:r>
            <a:r>
              <a:rPr lang="it-IT" dirty="0"/>
              <a:t>CHE SONO ACCORPATI IN UN SOLO VALORE DA UN’AGGREGATION FUNCTION CHE IN QUESTO ESEMPIO ERA LA SEMPLICE MEDIA TRA I 2,</a:t>
            </a:r>
          </a:p>
          <a:p>
            <a:r>
              <a:rPr lang="it-IT" dirty="0"/>
              <a:t>IL RISULTATO PRODUCE LO SCORE FINALE.</a:t>
            </a:r>
          </a:p>
          <a:p>
            <a:r>
              <a:rPr lang="it-IT" dirty="0"/>
              <a:t>A FIANCO HO RIPORTATO LE METRICHE DELL’ESPERIMENTO COMBIANTO E ANCHE IN QUESTO CASO RIUSCIAMO A RAGGIUNGERE BUONI VALORI DI ACCURACY E AUC,</a:t>
            </a:r>
          </a:p>
          <a:p>
            <a:r>
              <a:rPr lang="it-IT" dirty="0"/>
              <a:t>SUPERIORI AI VALORI DEGLI ESPERIMENTI SEPARATI.</a:t>
            </a:r>
          </a:p>
          <a:p>
            <a:endParaRPr lang="it-IT" dirty="0"/>
          </a:p>
          <a:p>
            <a:r>
              <a:rPr lang="it-IT" dirty="0"/>
              <a:t>45 secondi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33E1B2-A751-49F3-A316-86BD782BA54B}" type="slidenum">
              <a:rPr lang="it-IT" smtClean="0"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651243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IN CONCLUSIONE, E’ STATO REALIZZATO UN SISTEMA CHE E’ IN GRADO DI FARE PREVISIONE SULL’INSUFFICIENZA RENALE DEL PAZIENTE </a:t>
            </a:r>
          </a:p>
          <a:p>
            <a:r>
              <a:rPr lang="it-IT" dirty="0"/>
              <a:t>CON UNA ACCURACY SUPERIORE AL 50%, DIMOSTRANDO CHE E’ POSSIBILE INTEGRARE LE INFORMAZIONI PROVENIENTI DA 2 TIPOLOGIE DI </a:t>
            </a:r>
          </a:p>
          <a:p>
            <a:r>
              <a:rPr lang="it-IT" dirty="0"/>
              <a:t>IMMAGINI DIVERSE  OTTENENDO BUONI RISULTATI NONOSTANTE IL NUMERO RIDOTTO DI ESEMPI A DISPOSIZIONE</a:t>
            </a:r>
          </a:p>
          <a:p>
            <a:endParaRPr lang="it-IT" dirty="0"/>
          </a:p>
          <a:p>
            <a:r>
              <a:rPr lang="it-IT" dirty="0"/>
              <a:t>E’ STATA FATTA ANCHE CROSS VALIDATION PER VERIFICARE LA BONTA’ DEL MODELLO ED EVITARE L’OVERFITTING, QUINDI E’ STATO DIVISO IL DATASET</a:t>
            </a:r>
          </a:p>
          <a:p>
            <a:r>
              <a:rPr lang="it-IT" dirty="0"/>
              <a:t>IN SUBSET DIVERSI, SONO STATE VALUTATE LE METRICHE SU PORZIONI DIVERSE DI TEST E POI ABBIAMO CALCOLATO MEDIA  E VARIANZA PER ASSICURARCI CHE LE PERFORMANCE DEL MODELLO NON DIPENDESSERO DA ESEMPI SPECIFICI.</a:t>
            </a:r>
          </a:p>
          <a:p>
            <a:endParaRPr lang="it-IT" dirty="0"/>
          </a:p>
          <a:p>
            <a:r>
              <a:rPr lang="it-IT" dirty="0"/>
              <a:t>UN’ULTIMA COSA, IL SISTEMA POTREBBE BENEFICIARE DI TECNICHE DI MULTIPLE INSTANCE LEARNING, CHE SONO STATE USATE SUL ALTRI ORGANI COME I POLMONI E CHE POTREBBERO </a:t>
            </a:r>
          </a:p>
          <a:p>
            <a:r>
              <a:rPr lang="it-IT" dirty="0"/>
              <a:t>ESSERE USATE ANCHE CON LE WSI DEI RENI.</a:t>
            </a:r>
          </a:p>
          <a:p>
            <a:endParaRPr lang="it-IT" dirty="0"/>
          </a:p>
          <a:p>
            <a:r>
              <a:rPr lang="it-IT" dirty="0"/>
              <a:t>CON QUESTO HO CONCLUSO, VI RINGRAZIO PER L’ATTENZIONE E SE CI SONO DOMANDE RIMANGO A DISPOSIZIONE.</a:t>
            </a:r>
          </a:p>
          <a:p>
            <a:endParaRPr lang="it-IT" dirty="0"/>
          </a:p>
          <a:p>
            <a:r>
              <a:rPr lang="it-IT" dirty="0" err="1"/>
              <a:t>Cdss</a:t>
            </a:r>
            <a:r>
              <a:rPr lang="it-IT" dirty="0"/>
              <a:t>: clinical </a:t>
            </a:r>
            <a:r>
              <a:rPr lang="it-IT" dirty="0" err="1"/>
              <a:t>decision</a:t>
            </a:r>
            <a:r>
              <a:rPr lang="it-IT" dirty="0"/>
              <a:t> support system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33E1B2-A751-49F3-A316-86BD782BA54B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755148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BUONGIORNO A TUTTI, OGGI PRESENTO IL MIO LAVORO DI TESI MAGISTRALE NELL’AMBITO DELLA PREDIZIONE SU IMMAGINI MEDICALI DI RENI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33E1B2-A751-49F3-A316-86BD782BA54B}" type="slidenum">
              <a:rPr lang="it-IT" smtClean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106678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Se prendendo solo i valori a 1 come label 1 prendessi i valori certi, allora basterebbe controllare solo se ESDR è TRUE, perché ESRD </a:t>
            </a:r>
            <a:r>
              <a:rPr lang="it-IT" dirty="0" err="1"/>
              <a:t>true</a:t>
            </a:r>
            <a:r>
              <a:rPr lang="it-IT" dirty="0"/>
              <a:t> vuol dire dialisi o trapianto immediato</a:t>
            </a:r>
          </a:p>
          <a:p>
            <a:r>
              <a:rPr lang="it-IT" dirty="0"/>
              <a:t>E in tutti gli altri casi io </a:t>
            </a:r>
            <a:r>
              <a:rPr lang="it-IT"/>
              <a:t>produco label 0. </a:t>
            </a: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33E1B2-A751-49F3-A316-86BD782BA54B}" type="slidenum">
              <a:rPr lang="it-IT" smtClean="0"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092946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33E1B2-A751-49F3-A316-86BD782BA54B}" type="slidenum">
              <a:rPr lang="it-IT" smtClean="0"/>
              <a:t>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406670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IL PROGETTO CHE PRESENTO E’ UN LAVORO INTERDISCIPLINARE CHE HA COINVOLTO L’AIUTO DEI MEDICI CON LO SCOPO DI APPROFONDIRE E  MIGLIORARE</a:t>
            </a:r>
          </a:p>
          <a:p>
            <a:r>
              <a:rPr lang="it-IT" dirty="0"/>
              <a:t>LO SCORE PROGNOSTICO DELL’ALGORITMO PREDITTIVO PER POTER PREVEDERE SE IL PAZIENTE ANDRA’ IN CONTRO AD INSUFFICIENZA RENALE </a:t>
            </a:r>
          </a:p>
          <a:p>
            <a:r>
              <a:rPr lang="it-IT" dirty="0"/>
              <a:t>NEI PROSSIMI 5 ANNI, </a:t>
            </a:r>
          </a:p>
          <a:p>
            <a:r>
              <a:rPr lang="it-IT" dirty="0"/>
              <a:t>QUESTO SERVE MOLTO AI MEDICI</a:t>
            </a:r>
          </a:p>
          <a:p>
            <a:r>
              <a:rPr lang="it-IT" dirty="0"/>
              <a:t>PER VALUTARE AD ESEMPIO IL RISCHIO DI ACCESSO AL TRAPIANTO</a:t>
            </a:r>
          </a:p>
          <a:p>
            <a:r>
              <a:rPr lang="it-IT" dirty="0"/>
              <a:t>FARE PREVISIONI SUL </a:t>
            </a:r>
            <a:r>
              <a:rPr lang="it-IT" b="1" dirty="0"/>
              <a:t>DECORSO</a:t>
            </a:r>
            <a:r>
              <a:rPr lang="it-IT" dirty="0"/>
              <a:t> DELLA MALATTIA</a:t>
            </a:r>
          </a:p>
          <a:p>
            <a:r>
              <a:rPr lang="it-IT" dirty="0"/>
              <a:t>VALUTARE POSSIBILITA’ TERAPEUTICHE</a:t>
            </a:r>
          </a:p>
          <a:p>
            <a:r>
              <a:rPr lang="it-IT" dirty="0"/>
              <a:t>E PER TUTTA LA GESTIONE DOMICILIARE O DI RICOVERO OSPEDALIERO.</a:t>
            </a:r>
          </a:p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33E1B2-A751-49F3-A316-86BD782BA54B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163030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QUINDI L’OGGETTO DEL NOSTRO STUDIO E’ IL RENE, </a:t>
            </a:r>
          </a:p>
          <a:p>
            <a:r>
              <a:rPr lang="it-IT" dirty="0"/>
              <a:t>LE FUNZIONI PRINCIPALI DEL RENE SONO 3 </a:t>
            </a:r>
          </a:p>
          <a:p>
            <a:endParaRPr lang="it-IT" dirty="0"/>
          </a:p>
          <a:p>
            <a:pPr marL="228600" indent="-228600">
              <a:buAutoNum type="arabicParenR"/>
            </a:pPr>
            <a:r>
              <a:rPr lang="it-IT" dirty="0"/>
              <a:t>FILTRAGGIO DEL PLASMA, CHE E’ UNA DELLE COMPONENTI FONDAMENTALI DEL SANGUE, UNA E’ IL PLASMA, POI CI SONO I GLOBULI BIANCHI E GLI ERITROCITI (CIOE’ I GLOBULI ROSSI).</a:t>
            </a:r>
          </a:p>
          <a:p>
            <a:pPr marL="0" indent="0">
              <a:buNone/>
            </a:pPr>
            <a:r>
              <a:rPr lang="it-IT" dirty="0"/>
              <a:t>2)   ESCREZIONE DEI PRODOTTI DI SCARTO, CIOE’ LE SOSTANZE TOSSICHE DEL METABOLISMO </a:t>
            </a:r>
          </a:p>
          <a:p>
            <a:pPr marL="228600" indent="-228600">
              <a:buAutoNum type="arabicParenR" startAt="3"/>
            </a:pPr>
            <a:r>
              <a:rPr lang="it-IT" dirty="0"/>
              <a:t>L’OMEOSTASI DEGLI ACIDI E DELLE BASI, CHE E’ UN </a:t>
            </a:r>
            <a:r>
              <a:rPr lang="it-IT" b="1" dirty="0"/>
              <a:t>Processo essenziale per l'organismo che consente di mantenere i valori dell'acidità (pH) compresi tra 7,35 e 7,45.</a:t>
            </a:r>
          </a:p>
          <a:p>
            <a:endParaRPr lang="it-IT" dirty="0"/>
          </a:p>
          <a:p>
            <a:r>
              <a:rPr lang="it-IT" dirty="0"/>
              <a:t>QUESTE FUNZIONI SONO SVOLTE DALLE UNITA’ FONDAMENTALI STRUTTURALI E FUNZIONALI DEI RENI, I NEFRONI, CHE A LIVELLO MICROSCOPICO SONO COMPOSTI </a:t>
            </a:r>
          </a:p>
          <a:p>
            <a:r>
              <a:rPr lang="it-IT" dirty="0"/>
              <a:t>DAI GLOMERULI,</a:t>
            </a:r>
          </a:p>
          <a:p>
            <a:r>
              <a:rPr lang="it-IT" dirty="0"/>
              <a:t>CI SONO APROSSIMATIVAMENTE UN MILIONE DI GLOMERULI PER OGNI RENE, TUTTI LAVORANO </a:t>
            </a:r>
            <a:r>
              <a:rPr lang="it-IT"/>
              <a:t>SIMULTANEAMENTE PER FILTRARE CIRCA 180 LITRI DI </a:t>
            </a:r>
            <a:r>
              <a:rPr lang="it-IT" b="1"/>
              <a:t>SANGUE</a:t>
            </a:r>
            <a:r>
              <a:rPr lang="it-IT"/>
              <a:t> AL GIORNO</a:t>
            </a: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33E1B2-A751-49F3-A316-86BD782BA54B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486808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2400" dirty="0"/>
              <a:t>QUANDO LA CAPACITA’ DI FILTRAGGIO TOTALE DEI GLOMERULI, L’ </a:t>
            </a:r>
            <a:r>
              <a:rPr lang="it-IT" sz="2400" dirty="0" err="1"/>
              <a:t>eGFR</a:t>
            </a:r>
            <a:r>
              <a:rPr lang="it-IT" sz="2400" dirty="0"/>
              <a:t> (EXTIMATED FILTRATION RATE del glomerulo) SCENDE SOTTO 15 MILLILITRI AL MINUTO</a:t>
            </a:r>
          </a:p>
          <a:p>
            <a:r>
              <a:rPr lang="it-IT" sz="2400" dirty="0"/>
              <a:t>SI RAGGIUNGE L’ULTIMO STADIO DI MALATTIA CRONICA DEL RENE, LO STADIO IRREPARABILE, SE NON TRAMITE TRAPIANTI O TECNICHE IRREVERSIBILI CHE CONTINUANO FINO A FINE VITA DEL PAZIENTE, COME LA DIALISI, ED E’ IN QUESTO STADIO CHE APPUNTO PARLIAMO DI FAILURE DEL RENE E DI ESRD, END STAGE RENAL DISEASE.</a:t>
            </a:r>
          </a:p>
          <a:p>
            <a:endParaRPr lang="it-IT" sz="2400" dirty="0"/>
          </a:p>
          <a:p>
            <a:r>
              <a:rPr lang="it-IT" sz="2400" dirty="0"/>
              <a:t>L’INSUFFICIENZA RENALE CRONICA HA TUTTA UNA SERIE DI CAUSE, </a:t>
            </a:r>
          </a:p>
          <a:p>
            <a:r>
              <a:rPr lang="it-IT" sz="2400" dirty="0"/>
              <a:t>MA LA PRINCIPALE E’ LA </a:t>
            </a:r>
            <a:r>
              <a:rPr lang="it-IT" sz="2400" dirty="0" err="1"/>
              <a:t>IgA</a:t>
            </a:r>
            <a:r>
              <a:rPr lang="it-IT" sz="2400" dirty="0"/>
              <a:t> NEPHROPATY, CHE CONSISTE NEL DEPOSITO DELL’IMMUNOGLOBULINA A </a:t>
            </a:r>
          </a:p>
          <a:p>
            <a:r>
              <a:rPr lang="it-IT" sz="2400" dirty="0"/>
              <a:t>ALL’INTERNO DEI GLOMERULI, IMPEDENDO L’ATTIVITA’ DI FILTRAGGIO, ED E’ IMPORTANTE CITARLA PERCHE’ LAVOREREMO CON PAZIENTI AFFETTI DA IGA, </a:t>
            </a:r>
          </a:p>
          <a:p>
            <a:r>
              <a:rPr lang="it-IT" sz="2400" dirty="0"/>
              <a:t>OPPURE CI SONO ALTRE CAUSE MINORI CHE POSSONO AUMENTARE IL FATTORE DI </a:t>
            </a:r>
          </a:p>
          <a:p>
            <a:r>
              <a:rPr lang="it-IT" sz="2400" dirty="0"/>
              <a:t>RISCHIO.  (2.30)</a:t>
            </a:r>
          </a:p>
          <a:p>
            <a:endParaRPr lang="it-IT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33E1B2-A751-49F3-A316-86BD782BA54B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046579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PER OTTENRE IL DATASET, AL PAZIENTE VIENE PRELEVATO TRAMITE UN AGO UNA PICCOLISSIMA PORZIONE DI CAMPIONE CHE VIENE MESSO IN VETRINO, </a:t>
            </a:r>
          </a:p>
          <a:p>
            <a:r>
              <a:rPr lang="it-IT" dirty="0"/>
              <a:t>C’E’ UN PROCESSO DI DIGITALIZZAZIONE TRAMITE SCANNER APPOSITO E POI CI SONO UNA SERIE DI CONVERSIONI FINO AL FORMATO TIFF CHE USIAMO.</a:t>
            </a:r>
          </a:p>
          <a:p>
            <a:r>
              <a:rPr lang="it-IT" dirty="0"/>
              <a:t>IL DATASET SU CUI ABBIAMO LAVORATO E’ COMPOSTO DA 2 TIPOLOGIE DI IMMAGINI, LE WSI CON COLORAZIONE CONVENZIONALE ALLA MICROSCOPIA (PAS)</a:t>
            </a:r>
          </a:p>
          <a:p>
            <a:r>
              <a:rPr lang="it-IT" dirty="0"/>
              <a:t>E LE IMMAGINI AD IMMUNOFLUORESCENZA CHE E’ LO STRUMENTO DIAGNOSTICO PER ECCELLENZA PER INDIVIDUARE PER INDIVIDUARE LA PRESENZA DI DEPOSITI DI IGA.</a:t>
            </a:r>
          </a:p>
          <a:p>
            <a:endParaRPr lang="it-IT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/>
              <a:t>LAVORANDO CON IMMAGINI MEDICHE ABBIAMO RISCONTRATO PROBLEMATICHE LEGATE ANZITUTTO ALLO SBILANCIAMENTO DELLE CLASSI DEL DATASET, CHE E’ FORMATO DA UN MAGGIOR NUMERO DI IMMAGINI DI RENI SANI A CUI E’ ASSOCIATA LABEL 0 ANZICHE’ DI RENI MALATI ANNOTATI INVECE CON LABEL 1 E QUESTO E’ TIPICO QUANDO SI LAVORA CON MALATTIE RARE.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/>
              <a:t>LA MANCANZA DI STANDARDIZZAZIONE NELL’ACQUISIZIONE DEI DATI, CHE PUO’ PORTARE AD AVERE FORMATI DIVERSI CHE SONO IMPOSSIBILI DA COMBINARE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  <a:latin typeface="Arial" panose="020B0604020202020204" pitchFamily="34" charset="0"/>
              </a:rPr>
              <a:t>DATI INCOMPLETI E SOPRATTUTTO DATI NON ANNOTATI, SONO MOLTO COMUNI NEI RECORDS DEI MEDICI.</a:t>
            </a:r>
            <a:endParaRPr lang="it-IT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/>
              <a:t>(3.30)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33E1B2-A751-49F3-A316-86BD782BA54B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036058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LE WSI SONO PARTICOLARI PERCHE’ HANNO UNA ALTISSIMA RISOLUZIONE</a:t>
            </a:r>
          </a:p>
          <a:p>
            <a:r>
              <a:rPr lang="it-IT" dirty="0"/>
              <a:t>QUINDI PER POTERLE USARE CON TECNICHE TRADIZIONALI SERVE UNA PIPELINE DI PREPROCESSING </a:t>
            </a:r>
          </a:p>
          <a:p>
            <a:r>
              <a:rPr lang="it-IT" dirty="0"/>
              <a:t>CHE CONSISTE ANZITUTTO NEL PATCHING, CIOE’ NEL SUDDIVIDERE LA WSI IN PARTI NON SOVRAPPOSTI DI DIMENSIONI RIDOTTE</a:t>
            </a:r>
          </a:p>
          <a:p>
            <a:r>
              <a:rPr lang="it-IT" dirty="0"/>
              <a:t>(512X512), POI VIENE CREATO, A LIVELLO DI CODICE, UNO STACK DELLE PARTI ESTRATTE DA UNA STESSA BIOPSIA.</a:t>
            </a:r>
          </a:p>
          <a:p>
            <a:endParaRPr lang="it-IT" dirty="0"/>
          </a:p>
          <a:p>
            <a:r>
              <a:rPr lang="it-IT" dirty="0"/>
              <a:t>L’ANNOTAZIONE E’ STATA FATTA A LIVELLO DI BIOPSIA, OGNI PATCH EREDITA L’ANNOTAZIONE DELLA BIOPSIA DALLA QUALE PROVIENE</a:t>
            </a:r>
          </a:p>
          <a:p>
            <a:r>
              <a:rPr lang="it-IT" dirty="0"/>
              <a:t>I MEDICI MANUALMENTE HANNO ANNOTATO LO STATO DEL RENE,</a:t>
            </a:r>
          </a:p>
          <a:p>
            <a:r>
              <a:rPr lang="it-IT" dirty="0"/>
              <a:t>REGISTRANDO SE IL RENE E’ GIA’ NELLO STATO TERMINALE E QUANTI ANNI DI FOLLOW UP HA IL PAZIENTE</a:t>
            </a:r>
          </a:p>
          <a:p>
            <a:r>
              <a:rPr lang="it-IT" dirty="0"/>
              <a:t>PER RICAVARE IL GROUND TRUTH ABBIAMO CONFRONTATO QUESTI VALORI CON I 5 ANNI DI FORECASTING, IL VALORE OTTENUTO SARA’ UN RISCK SCORE </a:t>
            </a:r>
          </a:p>
          <a:p>
            <a:r>
              <a:rPr lang="it-IT" dirty="0"/>
              <a:t>CHE UTILIZZIAMO PER LA LOSS FUNCTION.</a:t>
            </a:r>
          </a:p>
          <a:p>
            <a:r>
              <a:rPr lang="it-IT" dirty="0"/>
              <a:t>5 minuti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33E1B2-A751-49F3-A316-86BD782BA54B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517129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PER OTTENERE LE PREVISIONI, HO USATO ALGORITMI DI INTELLIGENZA ARTIFICIALE CHE FANNO PARTE DELLE METODOLOGIE DI DEEP LEARNING</a:t>
            </a:r>
          </a:p>
          <a:p>
            <a:r>
              <a:rPr lang="it-IT" dirty="0"/>
              <a:t>IN PARTICOLARE GLI ESPERIMENTI SONO STATI FATTI CON CNN A BLOCCHI RESIDUALI, CIOE’ RESNET CON VARIE PROFONDITA’, (RESNET 18 34 PRINCIPALMENTE)</a:t>
            </a:r>
          </a:p>
          <a:p>
            <a:r>
              <a:rPr lang="it-IT" dirty="0"/>
              <a:t>CHE SONO IDEALI PER IL PROCESSING DI IMMAGINI</a:t>
            </a:r>
          </a:p>
          <a:p>
            <a:r>
              <a:rPr lang="it-IT" dirty="0"/>
              <a:t>IL LEARNING E’ DI TIPO SUPERVISIONATO PERCHE’ IL MODELLO E’ ALLENATO CON DATI ETICHETTATI</a:t>
            </a:r>
          </a:p>
          <a:p>
            <a:r>
              <a:rPr lang="it-IT" dirty="0"/>
              <a:t>E PER LA CLASSIFICAZIONE, ESSENDO BINARIA, CIOE’ FAILURE/ NOT FAILURE, ABBIAMO USATO L ABINARY CROSS ENTROPY COME LOSS FUNCTION </a:t>
            </a:r>
          </a:p>
          <a:p>
            <a:r>
              <a:rPr lang="it-IT" dirty="0"/>
              <a:t>L’OUTPUT DELLA RETE NEURALE SARA’ UN VALORE, CHE VIENE RIPORTATO TRA 0 E 1 DALLA SIGMOIDE E POI VIENE SOGLIATO CON TRESHOLD O.5,</a:t>
            </a:r>
          </a:p>
          <a:p>
            <a:r>
              <a:rPr lang="it-IT" dirty="0"/>
              <a:t>SE E’ SUPERIORE LA RETE PREDICE LA FAILURE DEL RENE.</a:t>
            </a:r>
          </a:p>
          <a:p>
            <a:endParaRPr lang="it-IT" dirty="0"/>
          </a:p>
          <a:p>
            <a:r>
              <a:rPr lang="it-IT" dirty="0"/>
              <a:t>6 minuti.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33E1B2-A751-49F3-A316-86BD782BA54B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251800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QUESTA E’ LA PIPELINE AD ALTO LIVELLO DI UN ESPERIMENTO</a:t>
            </a:r>
          </a:p>
          <a:p>
            <a:r>
              <a:rPr lang="it-IT" dirty="0"/>
              <a:t>CHE HA COME PRIMO STEP LA SCELTA DEL TIPO DI ESPERIMENTO CHE SI VUOLE ESEGUIRE, </a:t>
            </a:r>
            <a:r>
              <a:rPr lang="it-IT" b="1" dirty="0"/>
              <a:t>SONO DI 3 TIPOPOLGIE</a:t>
            </a:r>
          </a:p>
          <a:p>
            <a:r>
              <a:rPr lang="it-IT" dirty="0"/>
              <a:t>SI POSSONO USARE LE WSI, LE IMMAGINI AD IMMUNOFLUORESCENZA OPPURE COMBINED, CIOE’ L’INTERSEZIONE DEI DUE DATASET,</a:t>
            </a:r>
          </a:p>
          <a:p>
            <a:r>
              <a:rPr lang="it-IT" dirty="0"/>
              <a:t>SI SPECIFICA UN SET DI PARAMETRI, COME IL NUMERO DI PATCH CHE VOGLIO CONSIDERARE PER OGNI BIOPSIA, IL MODELLO, LE EPOCHE, OPTIMIZER E LERANING RATE, </a:t>
            </a:r>
          </a:p>
          <a:p>
            <a:r>
              <a:rPr lang="it-IT" dirty="0"/>
              <a:t>A SECONDA DEL TIPO DI ESPERIMENTO HO UN DATALOADER CHE CARICA LE IMMAGINI DI TRAIN E DI TEST, HO UNA PARTE DI PREPROCESSING SUI TENSORI E LA COSTRUZIONE DEGLI STACK CHE VENGONO AGGREGATI NEI BATCH CON CUI SI ALLENA LA RETE, SI FA EVALUATION SULLA PORZIONE DI TEST E SI VALUTANO LE METRICHE.</a:t>
            </a:r>
          </a:p>
          <a:p>
            <a:endParaRPr lang="it-IT" dirty="0"/>
          </a:p>
          <a:p>
            <a:r>
              <a:rPr lang="it-IT" dirty="0"/>
              <a:t>7 minuti (7.30)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33E1B2-A751-49F3-A316-86BD782BA54B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023627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LAVORANDO CON LE WSI, GLI ESPERIMENTI DI EVALUATION SONO DI 2 TIPI</a:t>
            </a:r>
          </a:p>
          <a:p>
            <a:pPr marL="228600" indent="-228600">
              <a:buAutoNum type="arabicParenR"/>
            </a:pPr>
            <a:r>
              <a:rPr lang="it-IT" dirty="0"/>
              <a:t>STACK COMPLETION</a:t>
            </a:r>
          </a:p>
          <a:p>
            <a:pPr marL="228600" indent="-228600">
              <a:buAutoNum type="arabicParenR"/>
            </a:pPr>
            <a:r>
              <a:rPr lang="it-IT" dirty="0"/>
              <a:t>ALL PATCHES PER BIOPSY</a:t>
            </a:r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r>
              <a:rPr lang="it-IT" dirty="0"/>
              <a:t>QUESTA DISTINZIONE E’ DOVUTA AL FATTO CHE LE WSI CHE ABBIAMO NON SONO TUTTE STATE SUDDIVISE NELLO STESSO NUMERO DI PATCHES</a:t>
            </a:r>
          </a:p>
          <a:p>
            <a:pPr marL="0" indent="0">
              <a:buNone/>
            </a:pPr>
            <a:r>
              <a:rPr lang="it-IT" dirty="0"/>
              <a:t>E QUINDI GLI STACK POSSO AVERE DIMENSIONE VARIABILE.</a:t>
            </a:r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r>
              <a:rPr lang="it-IT" dirty="0"/>
              <a:t>QUINDI CONSIDERANDO QUESTO, NEL PRIMO CASO, UTILIZZANDO IL PARAMETRO </a:t>
            </a:r>
            <a:r>
              <a:rPr lang="it-IT" b="1" dirty="0"/>
              <a:t>PPB</a:t>
            </a:r>
            <a:r>
              <a:rPr lang="it-IT" dirty="0"/>
              <a:t>, CIOE’ PATCHES PER BIO, DEFINIVAMO IN ANTICIPO IL NUMERO </a:t>
            </a:r>
            <a:r>
              <a:rPr lang="it-IT" b="1" dirty="0"/>
              <a:t>FISSO</a:t>
            </a:r>
            <a:r>
              <a:rPr lang="it-IT" dirty="0"/>
              <a:t> DI PATCHES CHE COMPONGONO LO STACK, COMUNE A TUTTI GLI STACK, POI, SE IL NUMERO DI PATCHES IN CUI ERA STATA SUDDIVISA LA WSI ERA INFERIORE A PPB, </a:t>
            </a:r>
          </a:p>
          <a:p>
            <a:pPr marL="0" indent="0">
              <a:buNone/>
            </a:pPr>
            <a:r>
              <a:rPr lang="it-IT" dirty="0"/>
              <a:t>COMPLETAVAMO LO STACK CON UNA OPERAZIONE </a:t>
            </a:r>
            <a:r>
              <a:rPr lang="it-IT" b="1" dirty="0"/>
              <a:t>DI RANDOM SAMPLE CON RIMESSA SUI PATCHES CHE AVEVAMO</a:t>
            </a:r>
            <a:r>
              <a:rPr lang="it-IT" dirty="0"/>
              <a:t>, QUINDI COMPLETIAMO LO STACK RIPESCANDO DALLA </a:t>
            </a:r>
            <a:r>
              <a:rPr lang="it-IT" b="1" dirty="0"/>
              <a:t>SACCA </a:t>
            </a:r>
            <a:r>
              <a:rPr lang="it-IT" dirty="0"/>
              <a:t>DI PATCHES CHE ABBIAMO, COSI ABBIAMO UNO STACK DI UGUALE DIMENSIONE PER OGNI WSI E ABBIAMO QUINDI WSI CHE HANNO LA STESSA RILEVANZA IN TERMINI DI PESO DEL DATO.</a:t>
            </a:r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r>
              <a:rPr lang="it-IT" dirty="0"/>
              <a:t>NEL SECONDO CASO INVECE, ABBIAMO FATTO L’ESPERIMENTO SENZA COMPLETAMENTO DEGLI STACK, PRENDENDO PER OGNI WSI, TUTTI I PATCHES DI CUI E’ COMPOSTA</a:t>
            </a:r>
          </a:p>
          <a:p>
            <a:pPr marL="0" indent="0">
              <a:buNone/>
            </a:pPr>
            <a:r>
              <a:rPr lang="it-IT" dirty="0"/>
              <a:t>CREANDO QUINDI STACK DI DIMENSIONE DIVERSA TRA DI LORO.</a:t>
            </a:r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r>
              <a:rPr lang="it-IT" dirty="0"/>
              <a:t>9.30</a:t>
            </a:r>
          </a:p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33E1B2-A751-49F3-A316-86BD782BA54B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598415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CA68C-061F-0770-C7BB-739A8E1F2A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DEDA3E-C238-4EC6-B983-B24211135D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A79F71-1777-3369-5879-85AD7DD1B1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671D1B-03C5-48E5-8FA1-8979808321E9}" type="datetime1">
              <a:rPr lang="it-IT" smtClean="0"/>
              <a:t>19/10/2023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BF7347-6AA4-3B5C-A023-DCD240E2BD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DA50FB-6BCC-852C-5AC9-D1F4B8AA21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392D8-EF6F-4DDA-8513-C6C8DAD0CEA4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077014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733093-2D7C-B831-E6A8-F529EBB0C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942F94-25AF-89AC-3ECB-B205ADEEF8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B5A99A-2979-82AD-081A-75CBDCAF1F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77768-1DC8-4882-B2CD-F4D237E550D3}" type="datetime1">
              <a:rPr lang="it-IT" smtClean="0"/>
              <a:t>19/10/2023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51B564-619C-20A7-D5A3-17333F8654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2EF3EF-513F-211B-DB01-0E8D197483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392D8-EF6F-4DDA-8513-C6C8DAD0CEA4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227697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9C69B95-7499-DF1C-7CB3-AC5A9D901E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266D6F-2998-40C5-DD91-56272CF907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675671-9ED4-2B69-18DC-801821E8B0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81E85B-462B-434A-83DD-8CF0278C8BB9}" type="datetime1">
              <a:rPr lang="it-IT" smtClean="0"/>
              <a:t>19/10/2023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F87C9E-B64C-AF15-3AD9-849434AA24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2F60FF-2F61-B7FC-4BCF-021BF22A5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392D8-EF6F-4DDA-8513-C6C8DAD0CEA4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960747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5FD95-4A9A-F664-ECE5-1FEF84BAA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2B5335-FE03-5CAD-2750-08758A2334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3344ED-BEC1-F12F-F85D-3B4CD0F10B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921EA-0134-4746-9876-8C76CF974510}" type="datetime1">
              <a:rPr lang="it-IT" smtClean="0"/>
              <a:t>19/10/2023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2EFFAF-328B-0454-7E7A-B98CF71DFA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156544-E5F8-69A2-B544-8F6D5B439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392D8-EF6F-4DDA-8513-C6C8DAD0CEA4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7330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34E8CB-BF68-6B0A-836E-1C04BD3072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4C5DF2-DDA2-3673-F368-B99FD87206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93D71E-60E1-3971-397A-C7A6CE4E6D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18A2EF-F821-4C79-8809-3D6EECAE3E63}" type="datetime1">
              <a:rPr lang="it-IT" smtClean="0"/>
              <a:t>19/10/2023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A7C229-4581-8D91-4352-A2EA55D12D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161A0A-464F-52FC-2798-132E2C412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392D8-EF6F-4DDA-8513-C6C8DAD0CEA4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302177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07740-741E-6C6D-3E59-A394F31FD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A1C42A-726A-658A-6116-8AE0AFBA5E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F24F34-9DCC-0F9A-8336-B376123664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56F1F4-9777-5348-3D71-20291C229A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ECF0F-1528-49BF-856E-C89F6C3E18E0}" type="datetime1">
              <a:rPr lang="it-IT" smtClean="0"/>
              <a:t>19/10/2023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98BD07-42BB-3865-1C2C-AD62DEF07D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796A9C-4ADC-4B8D-DF95-375D2C1D5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392D8-EF6F-4DDA-8513-C6C8DAD0CEA4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022166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28BC1-C3A9-5046-3241-3AE93F9AD8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027F28-44DF-3D82-8E5D-C7E99E7908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530941-AD01-BCCD-58A7-3531B3326B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365C3F9-794D-77A6-96D7-140DAC9724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39C1C5F-B645-A1FD-41E5-D7D7B43758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255A76-62B7-801D-62A0-5881D02E00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66A9D-1550-4E6B-8B34-FD6947914914}" type="datetime1">
              <a:rPr lang="it-IT" smtClean="0"/>
              <a:t>19/10/2023</a:t>
            </a:fld>
            <a:endParaRPr lang="it-I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61801B6-BDE4-5E14-C015-2E0554A8D3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F744668-0251-99BA-6A76-48D1891406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392D8-EF6F-4DDA-8513-C6C8DAD0CEA4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705601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126E0-59B2-9E24-35E3-64454D408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A385DD5-64BC-5B96-A735-7B564CB943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B16411-9FA0-4E18-A66C-5044786538BE}" type="datetime1">
              <a:rPr lang="it-IT" smtClean="0"/>
              <a:t>19/10/2023</a:t>
            </a:fld>
            <a:endParaRPr lang="it-I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57BE3D-72A9-1D63-681E-A1C3A00FA9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9C7FCE-44EF-2546-A832-97C00F9D57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392D8-EF6F-4DDA-8513-C6C8DAD0CEA4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748241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4290917-DDEC-DCC7-76C4-D9A062137F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39B80E-F21C-499F-BC58-D618863A6BCA}" type="datetime1">
              <a:rPr lang="it-IT" smtClean="0"/>
              <a:t>19/10/2023</a:t>
            </a:fld>
            <a:endParaRPr lang="it-I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BCA1E6F-84F9-64DA-C44C-C4115EE67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2755D3-714A-3416-6EA9-BCD43F010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392D8-EF6F-4DDA-8513-C6C8DAD0CEA4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53680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194E1-78D3-0E0F-63D6-6D315C89C0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ACEE8D-9F35-A2A0-5D4A-EF866B2E47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DD820D-E3E3-234D-B251-991389C9BB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B78CF9-6E83-FB03-0A2E-83DAD95AEE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0CC70A-BD25-43E7-BC17-F01B99F8E2E8}" type="datetime1">
              <a:rPr lang="it-IT" smtClean="0"/>
              <a:t>19/10/2023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C5CE03-68AC-F829-B373-2BC4E43158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ADF22B-F8B5-8D09-2210-C9AC18E92B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392D8-EF6F-4DDA-8513-C6C8DAD0CEA4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166374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F7CEB-A236-30FA-DCE9-F87F1B5E5F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D66AD23-DF9E-C73F-FD14-53242CB4416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270167-5348-04F4-2304-D532BC3E26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DB2570-045E-2A7E-587B-939AA9C540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0EC81-5FC9-4721-A6CF-6BE016EDA5C3}" type="datetime1">
              <a:rPr lang="it-IT" smtClean="0"/>
              <a:t>19/10/2023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56F2FD-63A6-D8BC-0A5D-A7559C436B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305F23-CEE8-51F3-E3C9-696630666B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392D8-EF6F-4DDA-8513-C6C8DAD0CEA4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442913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AAB19E9-EA6B-125B-55DA-6DA31476C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7A211F-DD37-B996-FC49-0FD04CFBEB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ECD4EE-9D10-5DDF-BDD1-177C12F0F83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8EA8AC-80D0-45D8-8294-798E92E9CBE8}" type="datetime1">
              <a:rPr lang="it-IT" smtClean="0"/>
              <a:t>19/10/2023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002E54-49A4-7D41-95AA-8D2C67E160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7B2057-0C2A-12CD-6F77-9CB66D48F7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D392D8-EF6F-4DDA-8513-C6C8DAD0CEA4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783101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customXml" Target="../ink/ink4.xml"/><Relationship Id="rId18" Type="http://schemas.openxmlformats.org/officeDocument/2006/relationships/customXml" Target="../ink/ink9.xml"/><Relationship Id="rId26" Type="http://schemas.openxmlformats.org/officeDocument/2006/relationships/image" Target="../media/image34.png"/><Relationship Id="rId3" Type="http://schemas.openxmlformats.org/officeDocument/2006/relationships/image" Target="../media/image24.png"/><Relationship Id="rId21" Type="http://schemas.openxmlformats.org/officeDocument/2006/relationships/customXml" Target="../ink/ink11.xml"/><Relationship Id="rId7" Type="http://schemas.openxmlformats.org/officeDocument/2006/relationships/customXml" Target="../ink/ink1.xml"/><Relationship Id="rId12" Type="http://schemas.openxmlformats.org/officeDocument/2006/relationships/image" Target="../media/image30.png"/><Relationship Id="rId17" Type="http://schemas.openxmlformats.org/officeDocument/2006/relationships/customXml" Target="../ink/ink8.xml"/><Relationship Id="rId25" Type="http://schemas.openxmlformats.org/officeDocument/2006/relationships/customXml" Target="../ink/ink13.xml"/><Relationship Id="rId2" Type="http://schemas.openxmlformats.org/officeDocument/2006/relationships/notesSlide" Target="../notesSlides/notesSlide10.xml"/><Relationship Id="rId16" Type="http://schemas.openxmlformats.org/officeDocument/2006/relationships/customXml" Target="../ink/ink7.xml"/><Relationship Id="rId20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customXml" Target="../ink/ink3.xml"/><Relationship Id="rId24" Type="http://schemas.openxmlformats.org/officeDocument/2006/relationships/image" Target="../media/image33.png"/><Relationship Id="rId5" Type="http://schemas.openxmlformats.org/officeDocument/2006/relationships/image" Target="../media/image26.png"/><Relationship Id="rId15" Type="http://schemas.openxmlformats.org/officeDocument/2006/relationships/customXml" Target="../ink/ink6.xml"/><Relationship Id="rId23" Type="http://schemas.openxmlformats.org/officeDocument/2006/relationships/customXml" Target="../ink/ink12.xml"/><Relationship Id="rId28" Type="http://schemas.openxmlformats.org/officeDocument/2006/relationships/image" Target="../media/image35.png"/><Relationship Id="rId10" Type="http://schemas.openxmlformats.org/officeDocument/2006/relationships/image" Target="../media/image29.png"/><Relationship Id="rId19" Type="http://schemas.openxmlformats.org/officeDocument/2006/relationships/customXml" Target="../ink/ink10.xml"/><Relationship Id="rId4" Type="http://schemas.openxmlformats.org/officeDocument/2006/relationships/image" Target="../media/image25.png"/><Relationship Id="rId9" Type="http://schemas.openxmlformats.org/officeDocument/2006/relationships/customXml" Target="../ink/ink2.xml"/><Relationship Id="rId14" Type="http://schemas.openxmlformats.org/officeDocument/2006/relationships/customXml" Target="../ink/ink5.xml"/><Relationship Id="rId22" Type="http://schemas.openxmlformats.org/officeDocument/2006/relationships/image" Target="../media/image32.png"/><Relationship Id="rId27" Type="http://schemas.openxmlformats.org/officeDocument/2006/relationships/customXml" Target="../ink/ink14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customXml" Target="../ink/ink16.xml"/><Relationship Id="rId3" Type="http://schemas.openxmlformats.org/officeDocument/2006/relationships/image" Target="../media/image36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5.xml"/><Relationship Id="rId5" Type="http://schemas.openxmlformats.org/officeDocument/2006/relationships/image" Target="../media/image38.png"/><Relationship Id="rId4" Type="http://schemas.openxmlformats.org/officeDocument/2006/relationships/image" Target="../media/image37.jpg"/><Relationship Id="rId9" Type="http://schemas.openxmlformats.org/officeDocument/2006/relationships/image" Target="../media/image4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microsoft.com/office/2007/relationships/hdphoto" Target="../media/hdphoto1.wdp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11" Type="http://schemas.openxmlformats.org/officeDocument/2006/relationships/image" Target="../media/image18.png"/><Relationship Id="rId5" Type="http://schemas.openxmlformats.org/officeDocument/2006/relationships/diagramQuickStyle" Target="../diagrams/quickStyle2.xml"/><Relationship Id="rId10" Type="http://schemas.openxmlformats.org/officeDocument/2006/relationships/image" Target="../media/image17.png"/><Relationship Id="rId4" Type="http://schemas.openxmlformats.org/officeDocument/2006/relationships/diagramLayout" Target="../diagrams/layout2.xml"/><Relationship Id="rId9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g"/><Relationship Id="rId5" Type="http://schemas.openxmlformats.org/officeDocument/2006/relationships/image" Target="../media/image22.jpg"/><Relationship Id="rId4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7">
            <a:extLst>
              <a:ext uri="{FF2B5EF4-FFF2-40B4-BE49-F238E27FC236}">
                <a16:creationId xmlns:a16="http://schemas.microsoft.com/office/drawing/2014/main" id="{6314D791-4D8A-4854-B8FC-6959656D09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9">
            <a:extLst>
              <a:ext uri="{FF2B5EF4-FFF2-40B4-BE49-F238E27FC236}">
                <a16:creationId xmlns:a16="http://schemas.microsoft.com/office/drawing/2014/main" id="{15076E76-3EB3-4269-8135-07CAB20E59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7C6235-132C-9417-6549-2CD21D52DD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81828" y="1631345"/>
            <a:ext cx="7446421" cy="2387918"/>
          </a:xfrm>
        </p:spPr>
        <p:txBody>
          <a:bodyPr anchor="b">
            <a:noAutofit/>
          </a:bodyPr>
          <a:lstStyle/>
          <a:p>
            <a:r>
              <a:rPr lang="en-US" sz="4400" b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Prediction of Kidney Failure </a:t>
            </a:r>
            <a:br>
              <a:rPr lang="en-US" sz="4400" b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4400" b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with Deep Neural Networks </a:t>
            </a:r>
            <a:br>
              <a:rPr lang="en-US" sz="4400" b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4400" b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Fusing WSI and Immunofluorescence Images</a:t>
            </a:r>
            <a:endParaRPr lang="it-IT" sz="4400" b="1" dirty="0">
              <a:solidFill>
                <a:schemeClr val="tx1">
                  <a:lumMod val="85000"/>
                  <a:lumOff val="1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857476-A8EF-35E7-0318-F4009D8F9B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1310071" y="5153478"/>
            <a:ext cx="6740685" cy="682079"/>
          </a:xfrm>
        </p:spPr>
        <p:txBody>
          <a:bodyPr>
            <a:normAutofit fontScale="85000" lnSpcReduction="20000"/>
          </a:bodyPr>
          <a:lstStyle/>
          <a:p>
            <a:r>
              <a:rPr lang="it-IT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Candidato</a:t>
            </a:r>
          </a:p>
          <a:p>
            <a:r>
              <a:rPr lang="it-IT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   </a:t>
            </a:r>
            <a:r>
              <a:rPr lang="it-IT" b="1" i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Rosati Gabriele</a:t>
            </a:r>
          </a:p>
        </p:txBody>
      </p:sp>
      <p:grpSp>
        <p:nvGrpSpPr>
          <p:cNvPr id="26" name="Group 11">
            <a:extLst>
              <a:ext uri="{FF2B5EF4-FFF2-40B4-BE49-F238E27FC236}">
                <a16:creationId xmlns:a16="http://schemas.microsoft.com/office/drawing/2014/main" id="{5EB3C7E5-50E1-4F9E-AEA3-A6D2190394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305" y="0"/>
            <a:ext cx="5163047" cy="3153018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27" name="Freeform: Shape 12">
              <a:extLst>
                <a:ext uri="{FF2B5EF4-FFF2-40B4-BE49-F238E27FC236}">
                  <a16:creationId xmlns:a16="http://schemas.microsoft.com/office/drawing/2014/main" id="{80233B5C-C5A9-48C0-8C07-21E6F6B360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: Shape 13">
              <a:extLst>
                <a:ext uri="{FF2B5EF4-FFF2-40B4-BE49-F238E27FC236}">
                  <a16:creationId xmlns:a16="http://schemas.microsoft.com/office/drawing/2014/main" id="{10F3AF96-AAC1-41E3-9F66-0A6277845D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: Shape 14">
              <a:extLst>
                <a:ext uri="{FF2B5EF4-FFF2-40B4-BE49-F238E27FC236}">
                  <a16:creationId xmlns:a16="http://schemas.microsoft.com/office/drawing/2014/main" id="{5DF38A98-557F-4C23-935A-42806B67AA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: Shape 15">
              <a:extLst>
                <a:ext uri="{FF2B5EF4-FFF2-40B4-BE49-F238E27FC236}">
                  <a16:creationId xmlns:a16="http://schemas.microsoft.com/office/drawing/2014/main" id="{8ACEB13D-EBFC-4288-B604-572C2F779A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17">
            <a:extLst>
              <a:ext uri="{FF2B5EF4-FFF2-40B4-BE49-F238E27FC236}">
                <a16:creationId xmlns:a16="http://schemas.microsoft.com/office/drawing/2014/main" id="{B988F9A4-0578-4C59-8B4A-346E02CF3A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 flipH="1">
            <a:off x="9262397" y="3928396"/>
            <a:ext cx="3142400" cy="2716805"/>
            <a:chOff x="-305" y="-4155"/>
            <a:chExt cx="2514948" cy="2174333"/>
          </a:xfrm>
        </p:grpSpPr>
        <p:sp>
          <p:nvSpPr>
            <p:cNvPr id="32" name="Freeform: Shape 18">
              <a:extLst>
                <a:ext uri="{FF2B5EF4-FFF2-40B4-BE49-F238E27FC236}">
                  <a16:creationId xmlns:a16="http://schemas.microsoft.com/office/drawing/2014/main" id="{F63F827B-FA00-442A-A09C-806F1FFA34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Freeform: Shape 19">
              <a:extLst>
                <a:ext uri="{FF2B5EF4-FFF2-40B4-BE49-F238E27FC236}">
                  <a16:creationId xmlns:a16="http://schemas.microsoft.com/office/drawing/2014/main" id="{AC876680-EE75-4791-842F-E23509221D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Freeform: Shape 20">
              <a:extLst>
                <a:ext uri="{FF2B5EF4-FFF2-40B4-BE49-F238E27FC236}">
                  <a16:creationId xmlns:a16="http://schemas.microsoft.com/office/drawing/2014/main" id="{3B9819B2-70D4-4E0A-8D51-6B359B44CB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35" name="Freeform: Shape 21">
              <a:extLst>
                <a:ext uri="{FF2B5EF4-FFF2-40B4-BE49-F238E27FC236}">
                  <a16:creationId xmlns:a16="http://schemas.microsoft.com/office/drawing/2014/main" id="{5FA8033D-6A70-4FA5-8F37-7F8C117C98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9C1F0AF3-9B32-BFFF-E4EB-6E5D8586EC16}"/>
              </a:ext>
            </a:extLst>
          </p:cNvPr>
          <p:cNvSpPr txBox="1"/>
          <p:nvPr/>
        </p:nvSpPr>
        <p:spPr>
          <a:xfrm>
            <a:off x="8126718" y="4894352"/>
            <a:ext cx="271161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Relatore</a:t>
            </a:r>
          </a:p>
          <a:p>
            <a:r>
              <a:rPr lang="it-IT" b="1" i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Costantino Grana</a:t>
            </a:r>
          </a:p>
          <a:p>
            <a:r>
              <a:rPr lang="it-IT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Correlatore</a:t>
            </a:r>
          </a:p>
          <a:p>
            <a:r>
              <a:rPr lang="it-IT" b="1" i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Federico Bolelli</a:t>
            </a:r>
          </a:p>
        </p:txBody>
      </p:sp>
    </p:spTree>
    <p:extLst>
      <p:ext uri="{BB962C8B-B14F-4D97-AF65-F5344CB8AC3E}">
        <p14:creationId xmlns:p14="http://schemas.microsoft.com/office/powerpoint/2010/main" val="21958583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Slide Background">
            <a:extLst>
              <a:ext uri="{FF2B5EF4-FFF2-40B4-BE49-F238E27FC236}">
                <a16:creationId xmlns:a16="http://schemas.microsoft.com/office/drawing/2014/main" id="{FE1EC756-41E9-4FD6-AD48-EF46A28137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E66F6371-9EA5-9354-29DC-1D07B921F7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4290"/>
            <a:ext cx="12192000" cy="1733407"/>
          </a:xfrm>
          <a:prstGeom prst="rect">
            <a:avLst/>
          </a:prstGeom>
          <a:ln>
            <a:noFill/>
          </a:ln>
          <a:effectLst>
            <a:outerShdw blurRad="254000" dist="38100" dir="5460000" sx="94000" sy="94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B2A0B8-E762-8DC6-2370-C0F58CF81C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5" y="307447"/>
            <a:ext cx="10693884" cy="110993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Experiment: WSI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04B51B-6880-56BD-FBD2-97AE79E62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2520" y="6356350"/>
            <a:ext cx="319938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90D392D8-EF6F-4DDA-8513-C6C8DAD0CEA4}" type="slidenum">
              <a:rPr lang="en-US" smtClean="0">
                <a:solidFill>
                  <a:schemeClr val="bg2">
                    <a:lumMod val="75000"/>
                  </a:schemeClr>
                </a:solidFill>
              </a:rPr>
              <a:pPr>
                <a:spcAft>
                  <a:spcPts val="600"/>
                </a:spcAft>
              </a:pPr>
              <a:t>10</a:t>
            </a:fld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/13</a:t>
            </a:r>
          </a:p>
        </p:txBody>
      </p:sp>
      <p:pic>
        <p:nvPicPr>
          <p:cNvPr id="6" name="Picture 5" descr="A graph with numbers and text&#10;&#10;Description automatically generated with medium confidence">
            <a:extLst>
              <a:ext uri="{FF2B5EF4-FFF2-40B4-BE49-F238E27FC236}">
                <a16:creationId xmlns:a16="http://schemas.microsoft.com/office/drawing/2014/main" id="{2D972724-16D8-32CB-F059-96C328BAE17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7"/>
          <a:stretch/>
        </p:blipFill>
        <p:spPr>
          <a:xfrm>
            <a:off x="2633311" y="1994763"/>
            <a:ext cx="3134658" cy="2192299"/>
          </a:xfrm>
          <a:prstGeom prst="rect">
            <a:avLst/>
          </a:prstGeom>
        </p:spPr>
      </p:pic>
      <p:pic>
        <p:nvPicPr>
          <p:cNvPr id="7" name="Content Placeholder 9" descr="A graph with numbers and text&#10;&#10;Description automatically generated with medium confidence">
            <a:extLst>
              <a:ext uri="{FF2B5EF4-FFF2-40B4-BE49-F238E27FC236}">
                <a16:creationId xmlns:a16="http://schemas.microsoft.com/office/drawing/2014/main" id="{12A49029-077D-2858-CE11-21D3F3C979E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2" t="2304"/>
          <a:stretch/>
        </p:blipFill>
        <p:spPr>
          <a:xfrm>
            <a:off x="2678246" y="4452708"/>
            <a:ext cx="3114593" cy="21922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19408B6-AE73-F215-C162-AB9FFD5FD4E5}"/>
              </a:ext>
            </a:extLst>
          </p:cNvPr>
          <p:cNvSpPr txBox="1"/>
          <p:nvPr/>
        </p:nvSpPr>
        <p:spPr>
          <a:xfrm>
            <a:off x="436319" y="1997746"/>
            <a:ext cx="22419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1) Random sample</a:t>
            </a:r>
          </a:p>
          <a:p>
            <a:r>
              <a:rPr lang="it-IT" b="1" dirty="0"/>
              <a:t>     (ppb)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987A1C-AA5C-D726-7CB0-D2795000B9EF}"/>
              </a:ext>
            </a:extLst>
          </p:cNvPr>
          <p:cNvSpPr txBox="1"/>
          <p:nvPr/>
        </p:nvSpPr>
        <p:spPr>
          <a:xfrm>
            <a:off x="477185" y="4452708"/>
            <a:ext cx="1859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2) All patches</a:t>
            </a:r>
          </a:p>
        </p:txBody>
      </p:sp>
      <p:pic>
        <p:nvPicPr>
          <p:cNvPr id="10" name="Content Placeholder 5" descr="A graph of a graph&#10;&#10;Description automatically generated">
            <a:extLst>
              <a:ext uri="{FF2B5EF4-FFF2-40B4-BE49-F238E27FC236}">
                <a16:creationId xmlns:a16="http://schemas.microsoft.com/office/drawing/2014/main" id="{6053DF3D-2374-DD98-6325-324C7C2A28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7168" y="1885140"/>
            <a:ext cx="4470704" cy="234853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Picture 10" descr="A graph with red lines&#10;&#10;Description automatically generated">
            <a:extLst>
              <a:ext uri="{FF2B5EF4-FFF2-40B4-BE49-F238E27FC236}">
                <a16:creationId xmlns:a16="http://schemas.microsoft.com/office/drawing/2014/main" id="{FBE1FDF3-DCDB-47F9-A917-1CF6D82A2B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4206" y="4249509"/>
            <a:ext cx="4769325" cy="2505405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46513223-1BC9-4326-4932-F883B44451AF}"/>
              </a:ext>
            </a:extLst>
          </p:cNvPr>
          <p:cNvSpPr txBox="1"/>
          <p:nvPr/>
        </p:nvSpPr>
        <p:spPr>
          <a:xfrm>
            <a:off x="583296" y="3154226"/>
            <a:ext cx="13208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/>
              <a:t>Recall ≃ 58%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76851CC-9465-3459-DAE1-55584BBB94E4}"/>
              </a:ext>
            </a:extLst>
          </p:cNvPr>
          <p:cNvSpPr txBox="1"/>
          <p:nvPr/>
        </p:nvSpPr>
        <p:spPr>
          <a:xfrm>
            <a:off x="583295" y="2837997"/>
            <a:ext cx="15686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/>
              <a:t>Accuracy ≃ 81%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6F06147-A232-7FAE-D245-6D662AE3A929}"/>
              </a:ext>
            </a:extLst>
          </p:cNvPr>
          <p:cNvSpPr txBox="1"/>
          <p:nvPr/>
        </p:nvSpPr>
        <p:spPr>
          <a:xfrm>
            <a:off x="583295" y="5258755"/>
            <a:ext cx="609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600" dirty="0"/>
              <a:t>Recall ≃ 48%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10018A5-9697-E3F3-9747-EA5BA84AA5C4}"/>
              </a:ext>
            </a:extLst>
          </p:cNvPr>
          <p:cNvSpPr txBox="1"/>
          <p:nvPr/>
        </p:nvSpPr>
        <p:spPr>
          <a:xfrm>
            <a:off x="583295" y="4920469"/>
            <a:ext cx="609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600" dirty="0"/>
              <a:t>Accuracy ≃ 71%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304C39B1-4BDA-F56A-A624-61FDCF926C8E}"/>
                  </a:ext>
                </a:extLst>
              </p14:cNvPr>
              <p14:cNvContentPartPr/>
              <p14:nvPr/>
            </p14:nvContentPartPr>
            <p14:xfrm>
              <a:off x="9084406" y="2215371"/>
              <a:ext cx="77040" cy="511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304C39B1-4BDA-F56A-A624-61FDCF926C8E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080086" y="2211051"/>
                <a:ext cx="85680" cy="5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DCE0C82E-B805-B046-E705-A4770D72331D}"/>
                  </a:ext>
                </a:extLst>
              </p14:cNvPr>
              <p14:cNvContentPartPr/>
              <p14:nvPr/>
            </p14:nvContentPartPr>
            <p14:xfrm>
              <a:off x="9065686" y="1976331"/>
              <a:ext cx="993240" cy="3708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DCE0C82E-B805-B046-E705-A4770D72331D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061366" y="1972011"/>
                <a:ext cx="1001880" cy="379440"/>
              </a:xfrm>
              <a:prstGeom prst="rect">
                <a:avLst/>
              </a:prstGeom>
            </p:spPr>
          </p:pic>
        </mc:Fallback>
      </mc:AlternateContent>
      <p:grpSp>
        <p:nvGrpSpPr>
          <p:cNvPr id="25" name="Group 24">
            <a:extLst>
              <a:ext uri="{FF2B5EF4-FFF2-40B4-BE49-F238E27FC236}">
                <a16:creationId xmlns:a16="http://schemas.microsoft.com/office/drawing/2014/main" id="{18E23152-C007-67DE-4795-0F0C9B2A607B}"/>
              </a:ext>
            </a:extLst>
          </p:cNvPr>
          <p:cNvGrpSpPr/>
          <p:nvPr/>
        </p:nvGrpSpPr>
        <p:grpSpPr>
          <a:xfrm>
            <a:off x="7372167" y="2130288"/>
            <a:ext cx="2732760" cy="151200"/>
            <a:chOff x="7372167" y="2130288"/>
            <a:chExt cx="2732760" cy="151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8C5A3F5E-819A-0FE8-449D-E13B9A7C64DF}"/>
                    </a:ext>
                  </a:extLst>
                </p14:cNvPr>
                <p14:cNvContentPartPr/>
                <p14:nvPr/>
              </p14:nvContentPartPr>
              <p14:xfrm>
                <a:off x="9299247" y="2281128"/>
                <a:ext cx="360" cy="3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8C5A3F5E-819A-0FE8-449D-E13B9A7C64DF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9236247" y="2218488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D4A02AD3-2236-1456-3258-FEC6BD971823}"/>
                    </a:ext>
                  </a:extLst>
                </p14:cNvPr>
                <p14:cNvContentPartPr/>
                <p14:nvPr/>
              </p14:nvContentPartPr>
              <p14:xfrm>
                <a:off x="9232647" y="2236848"/>
                <a:ext cx="360" cy="3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D4A02AD3-2236-1456-3258-FEC6BD971823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9169647" y="2174208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6E439D32-C222-EC14-F556-AE60E0B46CF8}"/>
                    </a:ext>
                  </a:extLst>
                </p14:cNvPr>
                <p14:cNvContentPartPr/>
                <p14:nvPr/>
              </p14:nvContentPartPr>
              <p14:xfrm>
                <a:off x="9188007" y="2232528"/>
                <a:ext cx="360" cy="3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6E439D32-C222-EC14-F556-AE60E0B46CF8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9125367" y="2169528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04A320D7-7EA8-FA24-34E6-37604985DEDF}"/>
                    </a:ext>
                  </a:extLst>
                </p14:cNvPr>
                <p14:cNvContentPartPr/>
                <p14:nvPr/>
              </p14:nvContentPartPr>
              <p14:xfrm>
                <a:off x="9183687" y="2232528"/>
                <a:ext cx="360" cy="3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04A320D7-7EA8-FA24-34E6-37604985DEDF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9121047" y="2169528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F8D7660C-7813-FD41-B2D9-D07C0E5F6B41}"/>
                    </a:ext>
                  </a:extLst>
                </p14:cNvPr>
                <p14:cNvContentPartPr/>
                <p14:nvPr/>
              </p14:nvContentPartPr>
              <p14:xfrm>
                <a:off x="9170367" y="2232528"/>
                <a:ext cx="360" cy="3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F8D7660C-7813-FD41-B2D9-D07C0E5F6B41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9107367" y="2169528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8F55BF35-67FD-424B-9415-16B1A0EE8234}"/>
                    </a:ext>
                  </a:extLst>
                </p14:cNvPr>
                <p14:cNvContentPartPr/>
                <p14:nvPr/>
              </p14:nvContentPartPr>
              <p14:xfrm>
                <a:off x="9166047" y="2232528"/>
                <a:ext cx="360" cy="3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8F55BF35-67FD-424B-9415-16B1A0EE8234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9103047" y="2169528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1BD012A3-BA1D-652D-CA40-55DAE206E270}"/>
                    </a:ext>
                  </a:extLst>
                </p14:cNvPr>
                <p14:cNvContentPartPr/>
                <p14:nvPr/>
              </p14:nvContentPartPr>
              <p14:xfrm>
                <a:off x="9166047" y="2232528"/>
                <a:ext cx="360" cy="3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1BD012A3-BA1D-652D-CA40-55DAE206E270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9103047" y="2169528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834919E5-C09F-8F6E-9118-D20310C05022}"/>
                    </a:ext>
                  </a:extLst>
                </p14:cNvPr>
                <p14:cNvContentPartPr/>
                <p14:nvPr/>
              </p14:nvContentPartPr>
              <p14:xfrm>
                <a:off x="9396807" y="2130288"/>
                <a:ext cx="706320" cy="849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834919E5-C09F-8F6E-9118-D20310C05022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9333807" y="2067288"/>
                  <a:ext cx="83196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8A7CA441-B68A-8103-D524-7D0876D6C017}"/>
                    </a:ext>
                  </a:extLst>
                </p14:cNvPr>
                <p14:cNvContentPartPr/>
                <p14:nvPr/>
              </p14:nvContentPartPr>
              <p14:xfrm>
                <a:off x="9884967" y="2165568"/>
                <a:ext cx="219960" cy="410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8A7CA441-B68A-8103-D524-7D0876D6C017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9822327" y="2102928"/>
                  <a:ext cx="34560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5F2925BE-F028-4D50-271A-3FDB0F116C89}"/>
                    </a:ext>
                  </a:extLst>
                </p14:cNvPr>
                <p14:cNvContentPartPr/>
                <p14:nvPr/>
              </p14:nvContentPartPr>
              <p14:xfrm>
                <a:off x="7372167" y="2214168"/>
                <a:ext cx="1754280" cy="500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5F2925BE-F028-4D50-271A-3FDB0F116C89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7309167" y="2151168"/>
                  <a:ext cx="1879920" cy="175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0BC04412-983A-F3F3-9665-7F254FE6FBBB}"/>
                  </a:ext>
                </a:extLst>
              </p14:cNvPr>
              <p14:cNvContentPartPr/>
              <p14:nvPr/>
            </p14:nvContentPartPr>
            <p14:xfrm>
              <a:off x="8457567" y="4629411"/>
              <a:ext cx="1539000" cy="3708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0BC04412-983A-F3F3-9665-7F254FE6FBBB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8394567" y="4566771"/>
                <a:ext cx="1664640" cy="16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E597CA1E-B880-04EA-0072-BBED80D534EE}"/>
                  </a:ext>
                </a:extLst>
              </p14:cNvPr>
              <p14:cNvContentPartPr/>
              <p14:nvPr/>
            </p14:nvContentPartPr>
            <p14:xfrm>
              <a:off x="6854487" y="4576131"/>
              <a:ext cx="1470960" cy="8028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E597CA1E-B880-04EA-0072-BBED80D534EE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6791847" y="4513491"/>
                <a:ext cx="1596600" cy="205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259250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Slide Background">
            <a:extLst>
              <a:ext uri="{FF2B5EF4-FFF2-40B4-BE49-F238E27FC236}">
                <a16:creationId xmlns:a16="http://schemas.microsoft.com/office/drawing/2014/main" id="{FE1EC756-41E9-4FD6-AD48-EF46A28137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E66F6371-9EA5-9354-29DC-1D07B921F7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4290"/>
            <a:ext cx="12192000" cy="1733407"/>
          </a:xfrm>
          <a:prstGeom prst="rect">
            <a:avLst/>
          </a:prstGeom>
          <a:ln>
            <a:noFill/>
          </a:ln>
          <a:effectLst>
            <a:outerShdw blurRad="254000" dist="38100" dir="5460000" sx="94000" sy="94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B2A0B8-E762-8DC6-2370-C0F58CF81C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5" y="307447"/>
            <a:ext cx="10693884" cy="110993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Experiment: </a:t>
            </a:r>
            <a:r>
              <a:rPr lang="it-IT" sz="4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</a:t>
            </a:r>
            <a:r>
              <a:rPr lang="it-IT" sz="4000" b="1" dirty="0"/>
              <a:t>mmunofluorescence images</a:t>
            </a:r>
            <a:endParaRPr lang="en-US" sz="40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04B51B-6880-56BD-FBD2-97AE79E62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2520" y="6356350"/>
            <a:ext cx="319938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90D392D8-EF6F-4DDA-8513-C6C8DAD0CEA4}" type="slidenum">
              <a:rPr lang="en-US" smtClean="0">
                <a:solidFill>
                  <a:schemeClr val="bg2">
                    <a:lumMod val="75000"/>
                  </a:schemeClr>
                </a:solidFill>
              </a:rPr>
              <a:pPr>
                <a:spcAft>
                  <a:spcPts val="600"/>
                </a:spcAft>
              </a:pPr>
              <a:t>11</a:t>
            </a:fld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/13</a:t>
            </a:r>
          </a:p>
        </p:txBody>
      </p:sp>
      <p:pic>
        <p:nvPicPr>
          <p:cNvPr id="5" name="Picture 4" descr="A graph with green lines&#10;&#10;Description automatically generated">
            <a:extLst>
              <a:ext uri="{FF2B5EF4-FFF2-40B4-BE49-F238E27FC236}">
                <a16:creationId xmlns:a16="http://schemas.microsoft.com/office/drawing/2014/main" id="{19201784-817E-BA3A-A0F1-447DC4B9B3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8220" y="2925205"/>
            <a:ext cx="6527494" cy="3429000"/>
          </a:xfrm>
          <a:prstGeom prst="rect">
            <a:avLst/>
          </a:prstGeom>
        </p:spPr>
      </p:pic>
      <p:pic>
        <p:nvPicPr>
          <p:cNvPr id="7" name="Picture 6" descr="A graph with different colored squares&#10;&#10;Description automatically generated">
            <a:extLst>
              <a:ext uri="{FF2B5EF4-FFF2-40B4-BE49-F238E27FC236}">
                <a16:creationId xmlns:a16="http://schemas.microsoft.com/office/drawing/2014/main" id="{62E55B8C-5FA8-59ED-C661-5ED501A7263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2" t="2560" r="1644" b="2908"/>
          <a:stretch/>
        </p:blipFill>
        <p:spPr>
          <a:xfrm>
            <a:off x="372477" y="3111230"/>
            <a:ext cx="4659459" cy="324512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D0BDE3F-94B0-38F4-82CF-3DE7129DD2A4}"/>
              </a:ext>
            </a:extLst>
          </p:cNvPr>
          <p:cNvSpPr txBox="1"/>
          <p:nvPr/>
        </p:nvSpPr>
        <p:spPr>
          <a:xfrm>
            <a:off x="6584991" y="1886976"/>
            <a:ext cx="4295057" cy="880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it-IT" b="1" dirty="0"/>
              <a:t>BCE Weighted Loss experiment: </a:t>
            </a:r>
          </a:p>
          <a:p>
            <a:pPr>
              <a:lnSpc>
                <a:spcPct val="150000"/>
              </a:lnSpc>
            </a:pPr>
            <a:r>
              <a:rPr lang="it-IT" dirty="0"/>
              <a:t>Weight = num_negatives/num_positives</a:t>
            </a:r>
          </a:p>
        </p:txBody>
      </p:sp>
      <p:pic>
        <p:nvPicPr>
          <p:cNvPr id="11" name="Picture 10" descr="A green and black cell&#10;&#10;Description automatically generated with medium confidence">
            <a:extLst>
              <a:ext uri="{FF2B5EF4-FFF2-40B4-BE49-F238E27FC236}">
                <a16:creationId xmlns:a16="http://schemas.microsoft.com/office/drawing/2014/main" id="{B9BB5EB9-BD34-16D1-B5A2-6586BBE4421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47" r="15558" b="15466"/>
          <a:stretch/>
        </p:blipFill>
        <p:spPr>
          <a:xfrm>
            <a:off x="483555" y="1836187"/>
            <a:ext cx="1229719" cy="116797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1079C78-50FB-22E9-8C9A-5388F13989A0}"/>
              </a:ext>
            </a:extLst>
          </p:cNvPr>
          <p:cNvSpPr txBox="1"/>
          <p:nvPr/>
        </p:nvSpPr>
        <p:spPr>
          <a:xfrm>
            <a:off x="1983936" y="241580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dirty="0"/>
              <a:t>Recall</a:t>
            </a:r>
            <a:r>
              <a:rPr lang="it-IT" dirty="0"/>
              <a:t> ≃ </a:t>
            </a:r>
            <a:r>
              <a:rPr lang="it-IT" sz="1800" dirty="0"/>
              <a:t>46%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F1CEE0-7ED8-476D-1059-350C0DA16095}"/>
              </a:ext>
            </a:extLst>
          </p:cNvPr>
          <p:cNvSpPr txBox="1"/>
          <p:nvPr/>
        </p:nvSpPr>
        <p:spPr>
          <a:xfrm>
            <a:off x="1983936" y="201110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dirty="0"/>
              <a:t>Accuracy</a:t>
            </a:r>
            <a:r>
              <a:rPr lang="it-IT" dirty="0"/>
              <a:t> ≃ 61</a:t>
            </a:r>
            <a:r>
              <a:rPr lang="it-IT" sz="1800" dirty="0"/>
              <a:t>%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D208FCD0-506A-ED67-1262-51CDA273D951}"/>
                  </a:ext>
                </a:extLst>
              </p14:cNvPr>
              <p14:cNvContentPartPr/>
              <p14:nvPr/>
            </p14:nvContentPartPr>
            <p14:xfrm>
              <a:off x="9478966" y="3399771"/>
              <a:ext cx="1467720" cy="90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D208FCD0-506A-ED67-1262-51CDA273D95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415966" y="3337131"/>
                <a:ext cx="159336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01C6BBB0-A81D-8346-7DCF-06A50F04FC5E}"/>
                  </a:ext>
                </a:extLst>
              </p14:cNvPr>
              <p14:cNvContentPartPr/>
              <p14:nvPr/>
            </p14:nvContentPartPr>
            <p14:xfrm>
              <a:off x="10049206" y="3525051"/>
              <a:ext cx="150840" cy="180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01C6BBB0-A81D-8346-7DCF-06A50F04FC5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986206" y="3462411"/>
                <a:ext cx="276480" cy="143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280472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Slide Background">
            <a:extLst>
              <a:ext uri="{FF2B5EF4-FFF2-40B4-BE49-F238E27FC236}">
                <a16:creationId xmlns:a16="http://schemas.microsoft.com/office/drawing/2014/main" id="{FE1EC756-41E9-4FD6-AD48-EF46A28137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E66F6371-9EA5-9354-29DC-1D07B921F7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4290"/>
            <a:ext cx="12192000" cy="1733407"/>
          </a:xfrm>
          <a:prstGeom prst="rect">
            <a:avLst/>
          </a:prstGeom>
          <a:ln>
            <a:noFill/>
          </a:ln>
          <a:effectLst>
            <a:outerShdw blurRad="254000" dist="38100" dir="5460000" sx="94000" sy="94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B2A0B8-E762-8DC6-2370-C0F58CF81C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5" y="307447"/>
            <a:ext cx="10693884" cy="110993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Experiment: </a:t>
            </a:r>
            <a:r>
              <a:rPr lang="it-IT" sz="4000" b="1" dirty="0"/>
              <a:t>Combined</a:t>
            </a:r>
            <a:endParaRPr lang="en-US" sz="40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04B51B-6880-56BD-FBD2-97AE79E62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2520" y="6356350"/>
            <a:ext cx="319938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90D392D8-EF6F-4DDA-8513-C6C8DAD0CEA4}" type="slidenum">
              <a:rPr lang="en-US" smtClean="0">
                <a:solidFill>
                  <a:schemeClr val="tx1"/>
                </a:solidFill>
              </a:rPr>
              <a:pPr>
                <a:spcAft>
                  <a:spcPts val="600"/>
                </a:spcAft>
              </a:pPr>
              <a:t>12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22" name="Picture 21" descr="A table with numbers and symbols&#10;&#10;Description automatically generated">
            <a:extLst>
              <a:ext uri="{FF2B5EF4-FFF2-40B4-BE49-F238E27FC236}">
                <a16:creationId xmlns:a16="http://schemas.microsoft.com/office/drawing/2014/main" id="{8DB26880-4E28-0C22-B874-B551344ABF6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9"/>
          <a:stretch/>
        </p:blipFill>
        <p:spPr>
          <a:xfrm>
            <a:off x="7543298" y="3953303"/>
            <a:ext cx="4191006" cy="2153181"/>
          </a:xfrm>
          <a:prstGeom prst="rect">
            <a:avLst/>
          </a:prstGeom>
        </p:spPr>
      </p:pic>
      <p:pic>
        <p:nvPicPr>
          <p:cNvPr id="20" name="Picture 19" descr="A diagram of a network&#10;&#10;Description automatically generated">
            <a:extLst>
              <a:ext uri="{FF2B5EF4-FFF2-40B4-BE49-F238E27FC236}">
                <a16:creationId xmlns:a16="http://schemas.microsoft.com/office/drawing/2014/main" id="{121D122B-7CA2-E83F-FEAC-82E0D5B3085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4"/>
          <a:stretch/>
        </p:blipFill>
        <p:spPr>
          <a:xfrm>
            <a:off x="761995" y="2713220"/>
            <a:ext cx="6995993" cy="34018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AF5C74-3FFF-77A3-19BC-6236B10445C3}"/>
              </a:ext>
            </a:extLst>
          </p:cNvPr>
          <p:cNvSpPr txBox="1"/>
          <p:nvPr/>
        </p:nvSpPr>
        <p:spPr>
          <a:xfrm>
            <a:off x="3474718" y="2117776"/>
            <a:ext cx="871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/>
              <a:t>Test Dataset: </a:t>
            </a:r>
            <a:r>
              <a:rPr lang="it-IT" sz="2000" dirty="0"/>
              <a:t> WSI (PAS) </a:t>
            </a:r>
            <a:r>
              <a:rPr lang="it-IT" sz="2000" b="1" dirty="0"/>
              <a:t>∩ </a:t>
            </a:r>
            <a:r>
              <a:rPr lang="it-IT" sz="2000" dirty="0"/>
              <a:t>Immunofluorescence</a:t>
            </a:r>
          </a:p>
        </p:txBody>
      </p:sp>
    </p:spTree>
    <p:extLst>
      <p:ext uri="{BB962C8B-B14F-4D97-AF65-F5344CB8AC3E}">
        <p14:creationId xmlns:p14="http://schemas.microsoft.com/office/powerpoint/2010/main" val="40030195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Slide Background">
            <a:extLst>
              <a:ext uri="{FF2B5EF4-FFF2-40B4-BE49-F238E27FC236}">
                <a16:creationId xmlns:a16="http://schemas.microsoft.com/office/drawing/2014/main" id="{FE1EC756-41E9-4FD6-AD48-EF46A28137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E66F6371-9EA5-9354-29DC-1D07B921F7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4290"/>
            <a:ext cx="12192000" cy="1733407"/>
          </a:xfrm>
          <a:prstGeom prst="rect">
            <a:avLst/>
          </a:prstGeom>
          <a:ln>
            <a:noFill/>
          </a:ln>
          <a:effectLst>
            <a:outerShdw blurRad="254000" dist="38100" dir="5460000" sx="94000" sy="94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B2A0B8-E762-8DC6-2370-C0F58CF81C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5" y="307447"/>
            <a:ext cx="10693884" cy="110993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 dirty="0"/>
              <a:t>Conclusion</a:t>
            </a:r>
            <a:endParaRPr lang="en-US" sz="40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905442-2D4E-1087-421D-FEF2C5829F1C}"/>
              </a:ext>
            </a:extLst>
          </p:cNvPr>
          <p:cNvSpPr txBox="1"/>
          <p:nvPr/>
        </p:nvSpPr>
        <p:spPr>
          <a:xfrm>
            <a:off x="629587" y="2277387"/>
            <a:ext cx="108254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b="0" i="0" u="none" strike="noStrike" baseline="0" dirty="0">
                <a:latin typeface="NimbusRomNo9L-Regu"/>
              </a:rPr>
              <a:t>The system proved to be capable of learning from both types of images and predicting renal failure with an accuracy exceeding </a:t>
            </a:r>
            <a:r>
              <a:rPr lang="it-IT" sz="2400" b="0" i="0" u="none" strike="noStrike" baseline="0" dirty="0">
                <a:latin typeface="NimbusRomNo9L-Regu"/>
              </a:rPr>
              <a:t>50%.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56CD01-E7F5-20C3-4674-DB572AE7BE39}"/>
              </a:ext>
            </a:extLst>
          </p:cNvPr>
          <p:cNvSpPr txBox="1"/>
          <p:nvPr/>
        </p:nvSpPr>
        <p:spPr>
          <a:xfrm>
            <a:off x="1446283" y="3102656"/>
            <a:ext cx="1048562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b="0" i="0" u="none" strike="noStrike" baseline="0" dirty="0">
                <a:latin typeface="NimbusRomNo9L-Regu"/>
              </a:rPr>
              <a:t>This project laid the groundwork for investigating learning based on the combination of WSI and immunofluorescence </a:t>
            </a:r>
            <a:r>
              <a:rPr lang="it-IT" sz="2400" b="0" i="0" u="none" strike="noStrike" baseline="0" dirty="0">
                <a:latin typeface="NimbusRomNo9L-Regu"/>
              </a:rPr>
              <a:t>images.</a:t>
            </a:r>
            <a:endParaRPr lang="it-IT" sz="2400" dirty="0"/>
          </a:p>
          <a:p>
            <a:endParaRPr lang="it-IT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0D9BCF-606E-7365-92CD-DD4674A50138}"/>
              </a:ext>
            </a:extLst>
          </p:cNvPr>
          <p:cNvSpPr txBox="1"/>
          <p:nvPr/>
        </p:nvSpPr>
        <p:spPr>
          <a:xfrm>
            <a:off x="629587" y="3994032"/>
            <a:ext cx="113023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it-IT" sz="2400" dirty="0"/>
              <a:t>Cross-</a:t>
            </a:r>
            <a:r>
              <a:rPr lang="it-IT" sz="2400" dirty="0" err="1"/>
              <a:t>validation</a:t>
            </a:r>
            <a:r>
              <a:rPr lang="it-IT" sz="2400" dirty="0"/>
              <a:t>: </a:t>
            </a:r>
            <a:r>
              <a:rPr lang="en-US" sz="2400" dirty="0"/>
              <a:t>it is one of the most effective techniques to avoid overfitting </a:t>
            </a:r>
          </a:p>
          <a:p>
            <a:pPr lvl="1"/>
            <a:r>
              <a:rPr lang="en-US" sz="2400" dirty="0"/>
              <a:t>     and to better understand the performance of a predictive model.</a:t>
            </a:r>
            <a:endParaRPr lang="it-IT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45994A-CB30-A2C4-F6EA-F3A9648680FF}"/>
              </a:ext>
            </a:extLst>
          </p:cNvPr>
          <p:cNvSpPr txBox="1"/>
          <p:nvPr/>
        </p:nvSpPr>
        <p:spPr>
          <a:xfrm>
            <a:off x="629587" y="4866036"/>
            <a:ext cx="10825401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it-IT" sz="2400" dirty="0"/>
              <a:t>Multiple Instance Learning (MIL): </a:t>
            </a:r>
            <a:r>
              <a:rPr lang="en-US" sz="2400" dirty="0"/>
              <a:t>is a machine learning paradigm used when data il labeled at a bag level than at an instance level. It assumes that a positive bag contains at least one positive instance, while negative bags only contain negative instances</a:t>
            </a:r>
            <a:endParaRPr lang="it-IT" sz="2400" dirty="0"/>
          </a:p>
        </p:txBody>
      </p:sp>
    </p:spTree>
    <p:extLst>
      <p:ext uri="{BB962C8B-B14F-4D97-AF65-F5344CB8AC3E}">
        <p14:creationId xmlns:p14="http://schemas.microsoft.com/office/powerpoint/2010/main" val="16260585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7">
            <a:extLst>
              <a:ext uri="{FF2B5EF4-FFF2-40B4-BE49-F238E27FC236}">
                <a16:creationId xmlns:a16="http://schemas.microsoft.com/office/drawing/2014/main" id="{6314D791-4D8A-4854-B8FC-6959656D09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9">
            <a:extLst>
              <a:ext uri="{FF2B5EF4-FFF2-40B4-BE49-F238E27FC236}">
                <a16:creationId xmlns:a16="http://schemas.microsoft.com/office/drawing/2014/main" id="{15076E76-3EB3-4269-8135-07CAB20E59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7C6235-132C-9417-6549-2CD21D52DD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81828" y="1631345"/>
            <a:ext cx="7446421" cy="2387918"/>
          </a:xfrm>
        </p:spPr>
        <p:txBody>
          <a:bodyPr anchor="b">
            <a:noAutofit/>
          </a:bodyPr>
          <a:lstStyle/>
          <a:p>
            <a:r>
              <a:rPr lang="it-IT" sz="4000" b="1" dirty="0"/>
              <a:t>Thank you for your attention</a:t>
            </a:r>
            <a:endParaRPr lang="it-IT" sz="4000" b="1" dirty="0">
              <a:solidFill>
                <a:schemeClr val="tx1">
                  <a:lumMod val="85000"/>
                  <a:lumOff val="1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26" name="Group 11">
            <a:extLst>
              <a:ext uri="{FF2B5EF4-FFF2-40B4-BE49-F238E27FC236}">
                <a16:creationId xmlns:a16="http://schemas.microsoft.com/office/drawing/2014/main" id="{5EB3C7E5-50E1-4F9E-AEA3-A6D2190394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305" y="0"/>
            <a:ext cx="5163047" cy="3153018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27" name="Freeform: Shape 12">
              <a:extLst>
                <a:ext uri="{FF2B5EF4-FFF2-40B4-BE49-F238E27FC236}">
                  <a16:creationId xmlns:a16="http://schemas.microsoft.com/office/drawing/2014/main" id="{80233B5C-C5A9-48C0-8C07-21E6F6B360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: Shape 13">
              <a:extLst>
                <a:ext uri="{FF2B5EF4-FFF2-40B4-BE49-F238E27FC236}">
                  <a16:creationId xmlns:a16="http://schemas.microsoft.com/office/drawing/2014/main" id="{10F3AF96-AAC1-41E3-9F66-0A6277845D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: Shape 14">
              <a:extLst>
                <a:ext uri="{FF2B5EF4-FFF2-40B4-BE49-F238E27FC236}">
                  <a16:creationId xmlns:a16="http://schemas.microsoft.com/office/drawing/2014/main" id="{5DF38A98-557F-4C23-935A-42806B67AA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: Shape 15">
              <a:extLst>
                <a:ext uri="{FF2B5EF4-FFF2-40B4-BE49-F238E27FC236}">
                  <a16:creationId xmlns:a16="http://schemas.microsoft.com/office/drawing/2014/main" id="{8ACEB13D-EBFC-4288-B604-572C2F779A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17">
            <a:extLst>
              <a:ext uri="{FF2B5EF4-FFF2-40B4-BE49-F238E27FC236}">
                <a16:creationId xmlns:a16="http://schemas.microsoft.com/office/drawing/2014/main" id="{B988F9A4-0578-4C59-8B4A-346E02CF3A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 flipH="1">
            <a:off x="9262397" y="3928396"/>
            <a:ext cx="3142400" cy="2716805"/>
            <a:chOff x="-305" y="-4155"/>
            <a:chExt cx="2514948" cy="2174333"/>
          </a:xfrm>
        </p:grpSpPr>
        <p:sp>
          <p:nvSpPr>
            <p:cNvPr id="32" name="Freeform: Shape 18">
              <a:extLst>
                <a:ext uri="{FF2B5EF4-FFF2-40B4-BE49-F238E27FC236}">
                  <a16:creationId xmlns:a16="http://schemas.microsoft.com/office/drawing/2014/main" id="{F63F827B-FA00-442A-A09C-806F1FFA34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Freeform: Shape 19">
              <a:extLst>
                <a:ext uri="{FF2B5EF4-FFF2-40B4-BE49-F238E27FC236}">
                  <a16:creationId xmlns:a16="http://schemas.microsoft.com/office/drawing/2014/main" id="{AC876680-EE75-4791-842F-E23509221D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Freeform: Shape 20">
              <a:extLst>
                <a:ext uri="{FF2B5EF4-FFF2-40B4-BE49-F238E27FC236}">
                  <a16:creationId xmlns:a16="http://schemas.microsoft.com/office/drawing/2014/main" id="{3B9819B2-70D4-4E0A-8D51-6B359B44CB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35" name="Freeform: Shape 21">
              <a:extLst>
                <a:ext uri="{FF2B5EF4-FFF2-40B4-BE49-F238E27FC236}">
                  <a16:creationId xmlns:a16="http://schemas.microsoft.com/office/drawing/2014/main" id="{5FA8033D-6A70-4FA5-8F37-7F8C117C98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84979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B615C-E5A0-1EE9-0883-19146DD3F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226904-AF81-0385-AD15-7C6ADDADE7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0429C9-A751-869B-C590-FA9D1AD56B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392D8-EF6F-4DDA-8513-C6C8DAD0CEA4}" type="slidenum">
              <a:rPr lang="it-IT" smtClean="0"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351686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B7AEF4-2F58-6EE8-883F-32DDC84440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b="1" dirty="0"/>
              <a:t>Dataset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1DFD29C-71D2-8923-86A9-8CBF7BE4DD2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37005142"/>
              </p:ext>
            </p:extLst>
          </p:nvPr>
        </p:nvGraphicFramePr>
        <p:xfrm>
          <a:off x="838200" y="1825625"/>
          <a:ext cx="11168743" cy="1940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06081">
                  <a:extLst>
                    <a:ext uri="{9D8B030D-6E8A-4147-A177-3AD203B41FA5}">
                      <a16:colId xmlns:a16="http://schemas.microsoft.com/office/drawing/2014/main" val="1012747733"/>
                    </a:ext>
                  </a:extLst>
                </a:gridCol>
                <a:gridCol w="4116018">
                  <a:extLst>
                    <a:ext uri="{9D8B030D-6E8A-4147-A177-3AD203B41FA5}">
                      <a16:colId xmlns:a16="http://schemas.microsoft.com/office/drawing/2014/main" val="3935414446"/>
                    </a:ext>
                  </a:extLst>
                </a:gridCol>
                <a:gridCol w="4046644">
                  <a:extLst>
                    <a:ext uri="{9D8B030D-6E8A-4147-A177-3AD203B41FA5}">
                      <a16:colId xmlns:a16="http://schemas.microsoft.com/office/drawing/2014/main" val="397059466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400" dirty="0">
                          <a:solidFill>
                            <a:schemeClr val="tx1"/>
                          </a:solidFill>
                        </a:rPr>
                        <a:t>WSI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400" dirty="0">
                          <a:solidFill>
                            <a:schemeClr val="tx1"/>
                          </a:solidFill>
                        </a:rPr>
                        <a:t>IMMUNOFLUORESCENCE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8485241"/>
                  </a:ext>
                </a:extLst>
              </a:tr>
              <a:tr h="741680">
                <a:tc>
                  <a:txBody>
                    <a:bodyPr/>
                    <a:lstStyle/>
                    <a:p>
                      <a:pPr algn="ctr"/>
                      <a:endParaRPr lang="it-IT" dirty="0"/>
                    </a:p>
                    <a:p>
                      <a:pPr algn="ctr"/>
                      <a:r>
                        <a:rPr lang="it-IT" sz="2400" b="1" dirty="0">
                          <a:latin typeface="+mn-lt"/>
                        </a:rPr>
                        <a:t>TRAIN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b="1" dirty="0"/>
                        <a:t>Biopsies</a:t>
                      </a:r>
                      <a:r>
                        <a:rPr lang="it-IT" dirty="0"/>
                        <a:t>: 363 (338 negative, 25 positive)</a:t>
                      </a:r>
                    </a:p>
                    <a:p>
                      <a:r>
                        <a:rPr lang="it-IT" b="1" dirty="0"/>
                        <a:t>Total patches: </a:t>
                      </a:r>
                      <a:r>
                        <a:rPr lang="it-IT" dirty="0"/>
                        <a:t>5361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b="1" dirty="0"/>
                        <a:t>Total images: </a:t>
                      </a:r>
                      <a:r>
                        <a:rPr lang="it-IT" dirty="0"/>
                        <a:t>160 (150 negative, 10 positive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540873"/>
                  </a:ext>
                </a:extLst>
              </a:tr>
              <a:tr h="741680">
                <a:tc>
                  <a:txBody>
                    <a:bodyPr/>
                    <a:lstStyle/>
                    <a:p>
                      <a:endParaRPr lang="it-IT" dirty="0"/>
                    </a:p>
                    <a:p>
                      <a:pPr algn="ctr"/>
                      <a:r>
                        <a:rPr lang="it-IT" sz="2400" b="1" dirty="0">
                          <a:latin typeface="+mn-lt"/>
                        </a:rPr>
                        <a:t>TEST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b="1" dirty="0"/>
                        <a:t>Biopsies:</a:t>
                      </a:r>
                      <a:r>
                        <a:rPr lang="it-IT" dirty="0"/>
                        <a:t> 133 (104 negative, 29 positive)</a:t>
                      </a:r>
                    </a:p>
                    <a:p>
                      <a:r>
                        <a:rPr lang="it-IT" b="1" dirty="0"/>
                        <a:t>Total patches: </a:t>
                      </a:r>
                      <a:r>
                        <a:rPr lang="it-IT" dirty="0"/>
                        <a:t>1806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b="1" dirty="0"/>
                        <a:t>Total images: </a:t>
                      </a:r>
                      <a:r>
                        <a:rPr lang="it-IT" dirty="0"/>
                        <a:t>94 (70 negative, 24 positive)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5280184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0309FEA-D3B7-09E4-A4C6-595F8BD2C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392D8-EF6F-4DDA-8513-C6C8DAD0CEA4}" type="slidenum">
              <a:rPr lang="it-IT" smtClean="0"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051359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98C212-574B-7435-82A6-77A048619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b="1" dirty="0"/>
              <a:t>State of art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3B43B0-9358-DEF5-8877-AC0A13672A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Multiple instance learning techniques</a:t>
            </a:r>
          </a:p>
          <a:p>
            <a:endParaRPr lang="it-IT" dirty="0"/>
          </a:p>
          <a:p>
            <a:pPr marL="0" indent="0">
              <a:buNone/>
            </a:pPr>
            <a:endParaRPr lang="it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1F872A-CE37-7E99-5364-FBF84C5B1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392D8-EF6F-4DDA-8513-C6C8DAD0CEA4}" type="slidenum">
              <a:rPr lang="it-IT" smtClean="0"/>
              <a:t>17</a:t>
            </a:fld>
            <a:endParaRPr lang="it-IT"/>
          </a:p>
        </p:txBody>
      </p:sp>
      <p:pic>
        <p:nvPicPr>
          <p:cNvPr id="5" name="Picture 4" descr="A diagram of a human kidney&#10;&#10;Description automatically generated">
            <a:extLst>
              <a:ext uri="{FF2B5EF4-FFF2-40B4-BE49-F238E27FC236}">
                <a16:creationId xmlns:a16="http://schemas.microsoft.com/office/drawing/2014/main" id="{06268B81-CD08-9C72-BD65-2D0916921EB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442" r="26818"/>
          <a:stretch/>
        </p:blipFill>
        <p:spPr>
          <a:xfrm>
            <a:off x="942231" y="2901796"/>
            <a:ext cx="2689375" cy="302216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D9965B1-4CF7-A96E-1CCD-ED3B8AEAB7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212" y="500983"/>
            <a:ext cx="11305576" cy="5856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4407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12E9F-5EDD-7F88-83A1-0DE179641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Points: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4469C5-F862-FB41-A6F4-215F1CED9A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it-IT" dirty="0"/>
              <a:t>1. Intro progetto (scopo e utilità)</a:t>
            </a:r>
          </a:p>
          <a:p>
            <a:r>
              <a:rPr lang="it-IT" dirty="0"/>
              <a:t>2. Reni/glomerulo, End-stage </a:t>
            </a:r>
            <a:r>
              <a:rPr lang="it-IT" dirty="0" err="1"/>
              <a:t>Renal</a:t>
            </a:r>
            <a:r>
              <a:rPr lang="it-IT" dirty="0"/>
              <a:t> </a:t>
            </a:r>
            <a:r>
              <a:rPr lang="it-IT" dirty="0" err="1"/>
              <a:t>Disease</a:t>
            </a:r>
            <a:endParaRPr lang="it-IT" dirty="0"/>
          </a:p>
          <a:p>
            <a:pPr marL="0" indent="0">
              <a:buNone/>
            </a:pPr>
            <a:r>
              <a:rPr lang="it-IT" dirty="0"/>
              <a:t>   (2.30 minuti)</a:t>
            </a:r>
          </a:p>
          <a:p>
            <a:r>
              <a:rPr lang="it-IT" dirty="0"/>
              <a:t>3. Dataset + cos'è una WSI + annotazione + concetto di patches (5 minuti)</a:t>
            </a:r>
          </a:p>
          <a:p>
            <a:r>
              <a:rPr lang="it-IT" dirty="0"/>
              <a:t>4. Cosa propongo: arriva il paziente, foto biopsia, la metto nella rete, output</a:t>
            </a:r>
          </a:p>
          <a:p>
            <a:r>
              <a:rPr lang="it-IT" dirty="0"/>
              <a:t>5. Deep Learning, CNN, Loss, ResNet</a:t>
            </a:r>
          </a:p>
          <a:p>
            <a:r>
              <a:rPr lang="it-IT" dirty="0"/>
              <a:t>6. Pipeline di alto livello e parametri di lancio principali</a:t>
            </a:r>
          </a:p>
          <a:p>
            <a:r>
              <a:rPr lang="it-IT" dirty="0"/>
              <a:t>7. Esperimento WSI con risultato</a:t>
            </a:r>
          </a:p>
          <a:p>
            <a:r>
              <a:rPr lang="it-IT" dirty="0"/>
              <a:t>8. Esperimento Fluo con risultato</a:t>
            </a:r>
          </a:p>
          <a:p>
            <a:r>
              <a:rPr lang="it-IT" dirty="0"/>
              <a:t>9. Fusione delle cose (con risultato)</a:t>
            </a:r>
          </a:p>
          <a:p>
            <a:r>
              <a:rPr lang="it-IT" dirty="0"/>
              <a:t>10. Conclusione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284718-FEF1-C6CD-0B5F-5FA739B30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392D8-EF6F-4DDA-8513-C6C8DAD0CEA4}" type="slidenum">
              <a:rPr lang="it-IT" smtClean="0"/>
              <a:t>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728091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Slide Background">
            <a:extLst>
              <a:ext uri="{FF2B5EF4-FFF2-40B4-BE49-F238E27FC236}">
                <a16:creationId xmlns:a16="http://schemas.microsoft.com/office/drawing/2014/main" id="{540CF837-40E9-46D4-AC1B-0750F339B5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3C9736B9-3981-156F-AC7A-D91771FC57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06932" cy="6858000"/>
          </a:xfrm>
          <a:prstGeom prst="rect">
            <a:avLst/>
          </a:prstGeom>
          <a:ln>
            <a:noFill/>
          </a:ln>
          <a:effectLst>
            <a:outerShdw blurRad="317500" dist="76200" dir="1320000" sx="93000" sy="93000" algn="t" rotWithShape="0">
              <a:srgbClr val="000000">
                <a:alpha val="2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C81B8C4-C507-F3B9-CC0A-69EA8FDC03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937" y="787773"/>
            <a:ext cx="3071664" cy="528245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/>
              <a:t>The research</a:t>
            </a:r>
            <a:r>
              <a:rPr lang="en-US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endParaRPr lang="en-US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68A68E-4C8E-196E-97E4-C1ECCD1B87D2}"/>
              </a:ext>
            </a:extLst>
          </p:cNvPr>
          <p:cNvSpPr txBox="1"/>
          <p:nvPr/>
        </p:nvSpPr>
        <p:spPr>
          <a:xfrm>
            <a:off x="5177790" y="1266969"/>
            <a:ext cx="6129129" cy="528245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b="1" dirty="0"/>
              <a:t>Purpose : </a:t>
            </a:r>
            <a:r>
              <a:rPr lang="en-US" sz="2400" dirty="0"/>
              <a:t>investigate and improve the prognostic score of the learning algorithm (DLPS) to predict whether patients will suffer from renal failure within the </a:t>
            </a:r>
            <a:r>
              <a:rPr lang="en-US" sz="2400" b="1" dirty="0">
                <a:solidFill>
                  <a:schemeClr val="bg2">
                    <a:lumMod val="10000"/>
                  </a:schemeClr>
                </a:solidFill>
              </a:rPr>
              <a:t>next 5 years.</a:t>
            </a:r>
          </a:p>
          <a:p>
            <a:pPr algn="just">
              <a:lnSpc>
                <a:spcPct val="90000"/>
              </a:lnSpc>
              <a:spcAft>
                <a:spcPts val="600"/>
              </a:spcAft>
            </a:pPr>
            <a:endParaRPr lang="en-US" sz="3200" b="1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b="1" dirty="0"/>
              <a:t>Use cases: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571500" indent="-34290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sz="2400" dirty="0"/>
              <a:t>Evaluate the risk of access to the transplant</a:t>
            </a:r>
          </a:p>
          <a:p>
            <a:pPr marL="571500" indent="-34290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sz="2400" dirty="0"/>
              <a:t>Predict prognosis</a:t>
            </a:r>
          </a:p>
          <a:p>
            <a:pPr marL="571500" indent="-34290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sz="2400" dirty="0"/>
              <a:t>Therapeutic possibilities</a:t>
            </a:r>
          </a:p>
          <a:p>
            <a:pPr marL="571500" indent="-34290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sz="2400" dirty="0"/>
              <a:t>Home/hospital management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B5E9FF-7D66-AD69-08AC-98413923D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9542" y="6366858"/>
            <a:ext cx="2743200" cy="365125"/>
          </a:xfrm>
        </p:spPr>
        <p:txBody>
          <a:bodyPr/>
          <a:lstStyle/>
          <a:p>
            <a:fld id="{90D392D8-EF6F-4DDA-8513-C6C8DAD0CEA4}" type="slidenum">
              <a:rPr lang="it-IT" smtClean="0"/>
              <a:t>2</a:t>
            </a:fld>
            <a:r>
              <a:rPr lang="it-IT" dirty="0"/>
              <a:t>/13</a:t>
            </a:r>
          </a:p>
        </p:txBody>
      </p:sp>
      <p:pic>
        <p:nvPicPr>
          <p:cNvPr id="6" name="Picture 5" descr="A close up of a kidney&#10;&#10;Description automatically generated">
            <a:extLst>
              <a:ext uri="{FF2B5EF4-FFF2-40B4-BE49-F238E27FC236}">
                <a16:creationId xmlns:a16="http://schemas.microsoft.com/office/drawing/2014/main" id="{926BDBD2-DFD4-AE3F-691B-1334A7F4EEE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03" y="2150832"/>
            <a:ext cx="3514725" cy="35147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4796334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6" name="Rectangle 95">
            <a:extLst>
              <a:ext uri="{FF2B5EF4-FFF2-40B4-BE49-F238E27FC236}">
                <a16:creationId xmlns:a16="http://schemas.microsoft.com/office/drawing/2014/main" id="{88263A24-0C1F-4677-B43C-4AE14E276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8" name="Rectangle 97">
            <a:extLst>
              <a:ext uri="{FF2B5EF4-FFF2-40B4-BE49-F238E27FC236}">
                <a16:creationId xmlns:a16="http://schemas.microsoft.com/office/drawing/2014/main" id="{0ADDB668-2CA4-4D2B-9C34-3487CA33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553" y="304802"/>
            <a:ext cx="11097349" cy="1573149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070EF1-E3D0-81E6-7999-BA2A039D9C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405575"/>
            <a:ext cx="5001768" cy="13716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dirty="0"/>
              <a:t>The kidney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2568BC19-F052-4108-93E1-6A3D1DEC0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4784" y="764424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D5FD337D-4D6B-4C8B-B6F5-121097E09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86984" y="1071836"/>
            <a:ext cx="1021458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4" name="Picture 23" descr="A diagram of a human kidney&#10;&#10;Description automatically generated">
            <a:extLst>
              <a:ext uri="{FF2B5EF4-FFF2-40B4-BE49-F238E27FC236}">
                <a16:creationId xmlns:a16="http://schemas.microsoft.com/office/drawing/2014/main" id="{09B38D0E-A438-43DD-9E58-598825DE56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257" y="2570848"/>
            <a:ext cx="3495818" cy="37090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Content Placeholder 8" descr="A microscope view of a human body&#10;&#10;Description automatically generated">
            <a:extLst>
              <a:ext uri="{FF2B5EF4-FFF2-40B4-BE49-F238E27FC236}">
                <a16:creationId xmlns:a16="http://schemas.microsoft.com/office/drawing/2014/main" id="{7478E19D-C313-17B4-CD7D-33C50CF7535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65" r="2" b="3043"/>
          <a:stretch/>
        </p:blipFill>
        <p:spPr>
          <a:xfrm>
            <a:off x="6217366" y="2578313"/>
            <a:ext cx="5431536" cy="37190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850CF7F5-50D8-5A2B-6703-B936C9F18C05}"/>
              </a:ext>
            </a:extLst>
          </p:cNvPr>
          <p:cNvSpPr txBox="1"/>
          <p:nvPr/>
        </p:nvSpPr>
        <p:spPr>
          <a:xfrm>
            <a:off x="6217366" y="2199742"/>
            <a:ext cx="19427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/>
              <a:t>Glomerulus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0827DC-5077-A9CB-3B7B-0793D2F9B272}"/>
              </a:ext>
            </a:extLst>
          </p:cNvPr>
          <p:cNvSpPr txBox="1"/>
          <p:nvPr/>
        </p:nvSpPr>
        <p:spPr>
          <a:xfrm>
            <a:off x="6422001" y="567601"/>
            <a:ext cx="434897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it-IT" sz="2400" dirty="0"/>
              <a:t>Plasma filtration</a:t>
            </a:r>
          </a:p>
          <a:p>
            <a:pPr marL="457200" indent="-457200">
              <a:buFont typeface="+mj-lt"/>
              <a:buAutoNum type="arabicPeriod"/>
            </a:pPr>
            <a:r>
              <a:rPr lang="it-IT" sz="2400" dirty="0"/>
              <a:t>Execretion of waste products</a:t>
            </a:r>
          </a:p>
          <a:p>
            <a:pPr marL="457200" indent="-457200">
              <a:buFont typeface="+mj-lt"/>
              <a:buAutoNum type="arabicPeriod"/>
            </a:pPr>
            <a:r>
              <a:rPr lang="it-IT" sz="2400" dirty="0"/>
              <a:t>Acid Base Homeostasis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524D9D-E40C-E468-78C9-702DB9023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392D8-EF6F-4DDA-8513-C6C8DAD0CEA4}" type="slidenum">
              <a:rPr lang="it-IT" smtClean="0"/>
              <a:t>3</a:t>
            </a:fld>
            <a:r>
              <a:rPr lang="it-IT" dirty="0"/>
              <a:t>/13</a:t>
            </a:r>
          </a:p>
        </p:txBody>
      </p:sp>
    </p:spTree>
    <p:extLst>
      <p:ext uri="{BB962C8B-B14F-4D97-AF65-F5344CB8AC3E}">
        <p14:creationId xmlns:p14="http://schemas.microsoft.com/office/powerpoint/2010/main" val="10999447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2" name="Rectangle 101">
            <a:extLst>
              <a:ext uri="{FF2B5EF4-FFF2-40B4-BE49-F238E27FC236}">
                <a16:creationId xmlns:a16="http://schemas.microsoft.com/office/drawing/2014/main" id="{0E3596DD-156A-473E-9BB3-C6A29F757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Freeform: Shape 103">
            <a:extLst>
              <a:ext uri="{FF2B5EF4-FFF2-40B4-BE49-F238E27FC236}">
                <a16:creationId xmlns:a16="http://schemas.microsoft.com/office/drawing/2014/main" id="{2C46C4D6-C474-4E92-B52E-944C1118F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962785" cy="68580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BF7935-9C56-C2DC-30AC-FDEA68BF8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86247"/>
            <a:ext cx="3888526" cy="1800526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b="1" kern="1200" dirty="0">
                <a:latin typeface="+mj-lt"/>
                <a:ea typeface="+mj-ea"/>
                <a:cs typeface="+mj-cs"/>
              </a:rPr>
              <a:t>E</a:t>
            </a:r>
            <a:r>
              <a:rPr lang="en-US" b="1" kern="1200" dirty="0">
                <a:effectLst/>
                <a:latin typeface="+mj-lt"/>
                <a:ea typeface="+mj-ea"/>
                <a:cs typeface="+mj-cs"/>
              </a:rPr>
              <a:t>nd-stage renal disease (ESRD)</a:t>
            </a:r>
            <a:endParaRPr lang="en-US" b="1" kern="1200" dirty="0">
              <a:latin typeface="+mj-lt"/>
              <a:ea typeface="+mj-ea"/>
              <a:cs typeface="+mj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732F77-ADB6-F3BF-58F1-C4C9BCDA4A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986773"/>
            <a:ext cx="4638676" cy="4065684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400" dirty="0"/>
              <a:t>Stage 5: Renal failure </a:t>
            </a:r>
          </a:p>
          <a:p>
            <a:pPr marL="0" indent="0">
              <a:buNone/>
            </a:pPr>
            <a:r>
              <a:rPr lang="en-US" sz="2400" dirty="0"/>
              <a:t>(GFR less than 15 mL/min)</a:t>
            </a:r>
            <a:r>
              <a:rPr lang="en-US" sz="2400" kern="1200" dirty="0"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3200" kern="1200" dirty="0">
                <a:latin typeface="+mn-lt"/>
                <a:ea typeface="+mn-ea"/>
                <a:cs typeface="+mn-cs"/>
              </a:rPr>
              <a:t>Main </a:t>
            </a:r>
            <a:r>
              <a:rPr lang="en-US" sz="3200" dirty="0"/>
              <a:t>c</a:t>
            </a:r>
            <a:r>
              <a:rPr lang="en-US" sz="3200" kern="1200" dirty="0">
                <a:latin typeface="+mn-lt"/>
                <a:ea typeface="+mn-ea"/>
                <a:cs typeface="+mn-cs"/>
              </a:rPr>
              <a:t>auses:</a:t>
            </a:r>
          </a:p>
          <a:p>
            <a:r>
              <a:rPr lang="en-US" sz="2000" b="1" dirty="0"/>
              <a:t>IgA</a:t>
            </a:r>
            <a:r>
              <a:rPr lang="en-US" sz="2000" dirty="0"/>
              <a:t> </a:t>
            </a:r>
            <a:r>
              <a:rPr lang="it-IT" sz="2000" b="1" dirty="0"/>
              <a:t>Nephropathy</a:t>
            </a:r>
            <a:endParaRPr lang="en-US" sz="2000" kern="1200" dirty="0">
              <a:latin typeface="+mn-lt"/>
              <a:ea typeface="+mn-ea"/>
              <a:cs typeface="+mn-cs"/>
            </a:endParaRPr>
          </a:p>
          <a:p>
            <a:r>
              <a:rPr lang="it-IT" sz="2000" kern="1200" dirty="0">
                <a:latin typeface="+mn-lt"/>
                <a:ea typeface="+mn-ea"/>
                <a:cs typeface="+mn-cs"/>
              </a:rPr>
              <a:t>Hypertensions</a:t>
            </a:r>
          </a:p>
          <a:p>
            <a:r>
              <a:rPr lang="it-IT" sz="2000" dirty="0"/>
              <a:t>Diabetes</a:t>
            </a:r>
          </a:p>
          <a:p>
            <a:r>
              <a:rPr lang="en-US" sz="2000" kern="1200" dirty="0">
                <a:latin typeface="+mn-lt"/>
                <a:ea typeface="+mn-ea"/>
                <a:cs typeface="+mn-cs"/>
              </a:rPr>
              <a:t>Obesity</a:t>
            </a:r>
          </a:p>
          <a:p>
            <a:r>
              <a:rPr lang="en-US" sz="2000" dirty="0"/>
              <a:t>Smoking</a:t>
            </a:r>
          </a:p>
          <a:p>
            <a:pPr marL="0" indent="0">
              <a:buNone/>
            </a:pPr>
            <a:endParaRPr lang="en-US" sz="1800" kern="1200" dirty="0"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11FA69-C7D4-A14D-CABA-C3FCB973A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392D8-EF6F-4DDA-8513-C6C8DAD0CEA4}" type="slidenum">
              <a:rPr lang="it-IT" smtClean="0"/>
              <a:t>4</a:t>
            </a:fld>
            <a:endParaRPr lang="it-IT"/>
          </a:p>
        </p:txBody>
      </p:sp>
      <p:pic>
        <p:nvPicPr>
          <p:cNvPr id="7" name="Picture 6" descr="A screenshot of a medical chart&#10;&#10;Description automatically generated">
            <a:extLst>
              <a:ext uri="{FF2B5EF4-FFF2-40B4-BE49-F238E27FC236}">
                <a16:creationId xmlns:a16="http://schemas.microsoft.com/office/drawing/2014/main" id="{3D9738DC-26DB-8226-7704-C1AB9F03C1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6440" y="1330383"/>
            <a:ext cx="5668320" cy="537846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A06F3D0-DD89-E188-5D67-AE8D94ED0CC9}"/>
              </a:ext>
            </a:extLst>
          </p:cNvPr>
          <p:cNvSpPr/>
          <p:nvPr/>
        </p:nvSpPr>
        <p:spPr>
          <a:xfrm>
            <a:off x="5776440" y="5328111"/>
            <a:ext cx="5668320" cy="674233"/>
          </a:xfrm>
          <a:prstGeom prst="rect">
            <a:avLst/>
          </a:prstGeom>
          <a:noFill/>
          <a:ln>
            <a:solidFill>
              <a:srgbClr val="203864"/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4779E64F-C55C-8787-4F80-9C155F779FE0}"/>
              </a:ext>
            </a:extLst>
          </p:cNvPr>
          <p:cNvSpPr txBox="1">
            <a:spLocks/>
          </p:cNvSpPr>
          <p:nvPr/>
        </p:nvSpPr>
        <p:spPr>
          <a:xfrm>
            <a:off x="8610600" y="635003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0D392D8-EF6F-4DDA-8513-C6C8DAD0CEA4}" type="slidenum">
              <a:rPr lang="it-IT" smtClean="0"/>
              <a:pPr/>
              <a:t>4</a:t>
            </a:fld>
            <a:r>
              <a:rPr lang="it-IT" dirty="0"/>
              <a:t>/13</a:t>
            </a:r>
          </a:p>
        </p:txBody>
      </p:sp>
    </p:spTree>
    <p:extLst>
      <p:ext uri="{BB962C8B-B14F-4D97-AF65-F5344CB8AC3E}">
        <p14:creationId xmlns:p14="http://schemas.microsoft.com/office/powerpoint/2010/main" val="437433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26FF42C2-EA15-4154-B242-E98E88CED9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D79DE9F7-28C4-4856-BA57-D696E124C1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5" y="633619"/>
            <a:ext cx="4927413" cy="5495925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4A461C-6ADC-B0EC-23B1-CE34AC6807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978408"/>
            <a:ext cx="4056530" cy="1106424"/>
          </a:xfrm>
        </p:spPr>
        <p:txBody>
          <a:bodyPr>
            <a:normAutofit/>
          </a:bodyPr>
          <a:lstStyle/>
          <a:p>
            <a:r>
              <a:rPr lang="it-IT" b="1" dirty="0"/>
              <a:t>Datasets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1F9ED9C-121B-44C6-A308-5824769C40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7" y="117043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A5F8185-F27B-4E99-A06C-007336FE3F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9" y="2121408"/>
            <a:ext cx="395865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22" name="Content Placeholder 2">
            <a:extLst>
              <a:ext uri="{FF2B5EF4-FFF2-40B4-BE49-F238E27FC236}">
                <a16:creationId xmlns:a16="http://schemas.microsoft.com/office/drawing/2014/main" id="{BBC35D9A-BC01-7AB7-CA80-AFA859C2D7C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71987402"/>
              </p:ext>
            </p:extLst>
          </p:nvPr>
        </p:nvGraphicFramePr>
        <p:xfrm>
          <a:off x="677315" y="2327611"/>
          <a:ext cx="4908364" cy="3429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Picture 4" descr="A microscope view of a human tissue&#10;&#10;Description automatically generated">
            <a:extLst>
              <a:ext uri="{FF2B5EF4-FFF2-40B4-BE49-F238E27FC236}">
                <a16:creationId xmlns:a16="http://schemas.microsoft.com/office/drawing/2014/main" id="{BF85AF69-FACB-5B18-2316-530A4757DED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4872" y="880824"/>
            <a:ext cx="2688951" cy="23808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 descr="A green cell with green spots&#10;&#10;Description automatically generated with medium confidence">
            <a:extLst>
              <a:ext uri="{FF2B5EF4-FFF2-40B4-BE49-F238E27FC236}">
                <a16:creationId xmlns:a16="http://schemas.microsoft.com/office/drawing/2014/main" id="{7C3639DC-ADB9-E33C-D7A2-DA9FED2E05A6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554"/>
          <a:stretch/>
        </p:blipFill>
        <p:spPr>
          <a:xfrm>
            <a:off x="8983675" y="880825"/>
            <a:ext cx="2688951" cy="23808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1AC24D5-5AA3-AAB0-4AD2-9793A24B5007}"/>
              </a:ext>
            </a:extLst>
          </p:cNvPr>
          <p:cNvSpPr txBox="1"/>
          <p:nvPr/>
        </p:nvSpPr>
        <p:spPr>
          <a:xfrm>
            <a:off x="6310746" y="3429000"/>
            <a:ext cx="16772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Patch of a WSI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D57ABB8-A007-0AD3-DE41-0E3D25E3F046}"/>
              </a:ext>
            </a:extLst>
          </p:cNvPr>
          <p:cNvSpPr txBox="1"/>
          <p:nvPr/>
        </p:nvSpPr>
        <p:spPr>
          <a:xfrm>
            <a:off x="9198429" y="3429000"/>
            <a:ext cx="24741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Immunofluorescence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83CD6AD-9414-84EC-04C4-8AC241791761}"/>
              </a:ext>
            </a:extLst>
          </p:cNvPr>
          <p:cNvSpPr txBox="1"/>
          <p:nvPr/>
        </p:nvSpPr>
        <p:spPr>
          <a:xfrm>
            <a:off x="5957232" y="4712356"/>
            <a:ext cx="528083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C</a:t>
            </a:r>
            <a:r>
              <a:rPr lang="en-US" sz="2000" b="1" dirty="0">
                <a:effectLst/>
              </a:rPr>
              <a:t>lass imbalance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>
                <a:effectLst/>
              </a:rPr>
              <a:t>Lack of Standardization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>
                <a:effectLst/>
              </a:rPr>
              <a:t>Missing Data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A1A3C14-F5FA-519D-0939-F22358EEF84B}"/>
              </a:ext>
            </a:extLst>
          </p:cNvPr>
          <p:cNvSpPr txBox="1"/>
          <p:nvPr/>
        </p:nvSpPr>
        <p:spPr>
          <a:xfrm>
            <a:off x="5841501" y="4205853"/>
            <a:ext cx="21492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/>
              <a:t>Drawbacks: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7ADC420-5E4E-73EA-E651-8A5CF78E6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392D8-EF6F-4DDA-8513-C6C8DAD0CEA4}" type="slidenum">
              <a:rPr lang="it-IT" smtClean="0"/>
              <a:t>5</a:t>
            </a:fld>
            <a:r>
              <a:rPr lang="it-IT" dirty="0"/>
              <a:t>/13</a:t>
            </a:r>
          </a:p>
        </p:txBody>
      </p:sp>
    </p:spTree>
    <p:extLst>
      <p:ext uri="{BB962C8B-B14F-4D97-AF65-F5344CB8AC3E}">
        <p14:creationId xmlns:p14="http://schemas.microsoft.com/office/powerpoint/2010/main" val="38410133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E6B3632-31A7-4B9A-9B3B-DAADD1D372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841FDF-D7FD-092C-D45D-FB7D237E22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5874" y="-538313"/>
            <a:ext cx="5726006" cy="267176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Patches and labeling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FED7E5-24C2-C679-8388-396D24AC2CA4}"/>
              </a:ext>
            </a:extLst>
          </p:cNvPr>
          <p:cNvSpPr txBox="1"/>
          <p:nvPr/>
        </p:nvSpPr>
        <p:spPr>
          <a:xfrm>
            <a:off x="2402220" y="5068223"/>
            <a:ext cx="225612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/>
              <a:t>G.F.R.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/>
              <a:t>Follow-up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/>
              <a:t>Years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A6A80F8-FF7D-A0D1-CE86-67EAF675E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392D8-EF6F-4DDA-8513-C6C8DAD0CEA4}" type="slidenum">
              <a:rPr lang="it-IT" smtClean="0"/>
              <a:t>6</a:t>
            </a:fld>
            <a:r>
              <a:rPr lang="it-IT" dirty="0"/>
              <a:t>/13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E3405502-5532-8A58-AB9B-BBCEADE0491C}"/>
              </a:ext>
            </a:extLst>
          </p:cNvPr>
          <p:cNvGrpSpPr/>
          <p:nvPr/>
        </p:nvGrpSpPr>
        <p:grpSpPr>
          <a:xfrm>
            <a:off x="1591994" y="1477000"/>
            <a:ext cx="9008012" cy="3169063"/>
            <a:chOff x="1591994" y="1477000"/>
            <a:chExt cx="9008012" cy="3169063"/>
          </a:xfrm>
        </p:grpSpPr>
        <p:pic>
          <p:nvPicPr>
            <p:cNvPr id="9" name="Picture 8" descr="A close-up of a microscope&#10;&#10;Description automatically generated">
              <a:extLst>
                <a:ext uri="{FF2B5EF4-FFF2-40B4-BE49-F238E27FC236}">
                  <a16:creationId xmlns:a16="http://schemas.microsoft.com/office/drawing/2014/main" id="{FACE7160-0D4C-4CF9-3BDE-2061629301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3251" b="21776"/>
            <a:stretch/>
          </p:blipFill>
          <p:spPr>
            <a:xfrm>
              <a:off x="1591994" y="1477000"/>
              <a:ext cx="8808056" cy="3169063"/>
            </a:xfrm>
            <a:prstGeom prst="rect">
              <a:avLst/>
            </a:prstGeom>
          </p:spPr>
        </p:pic>
        <p:pic>
          <p:nvPicPr>
            <p:cNvPr id="6" name="Picture 5" descr="Several cells with black dots&#10;&#10;Description automatically generated with medium confidence">
              <a:extLst>
                <a:ext uri="{FF2B5EF4-FFF2-40B4-BE49-F238E27FC236}">
                  <a16:creationId xmlns:a16="http://schemas.microsoft.com/office/drawing/2014/main" id="{C04F5BB2-272B-B393-81F7-34EA7F9E188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660" r="-1155"/>
            <a:stretch/>
          </p:blipFill>
          <p:spPr>
            <a:xfrm rot="13347126">
              <a:off x="9321522" y="2444723"/>
              <a:ext cx="1162520" cy="1212468"/>
            </a:xfrm>
            <a:prstGeom prst="rect">
              <a:avLst/>
            </a:prstGeom>
          </p:spPr>
        </p:pic>
        <p:pic>
          <p:nvPicPr>
            <p:cNvPr id="15" name="Picture 14" descr="A close-up of a microscope&#10;&#10;Description automatically generated">
              <a:extLst>
                <a:ext uri="{FF2B5EF4-FFF2-40B4-BE49-F238E27FC236}">
                  <a16:creationId xmlns:a16="http://schemas.microsoft.com/office/drawing/2014/main" id="{0565209D-E8CE-1773-E5F1-2E0C40D0E6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7951" t="66030" b="25535"/>
            <a:stretch/>
          </p:blipFill>
          <p:spPr>
            <a:xfrm>
              <a:off x="9383207" y="3897128"/>
              <a:ext cx="1216799" cy="681429"/>
            </a:xfrm>
            <a:prstGeom prst="rect">
              <a:avLst/>
            </a:prstGeom>
          </p:spPr>
        </p:pic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1481532-9109-1A85-9131-0DB129BDF3C1}"/>
                </a:ext>
              </a:extLst>
            </p:cNvPr>
            <p:cNvCxnSpPr>
              <a:cxnSpLocks/>
            </p:cNvCxnSpPr>
            <p:nvPr/>
          </p:nvCxnSpPr>
          <p:spPr>
            <a:xfrm>
              <a:off x="9084945" y="3118485"/>
              <a:ext cx="817837" cy="745658"/>
            </a:xfrm>
            <a:prstGeom prst="line">
              <a:avLst/>
            </a:prstGeom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pic>
        <p:nvPicPr>
          <p:cNvPr id="33" name="Picture 32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5A8D9CD7-ED22-011F-E95B-2A1E72BB11E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1410" y="4863914"/>
            <a:ext cx="4901797" cy="1355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6599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D632F-98C6-3686-CABE-A4D1842E63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5369"/>
            <a:ext cx="10515600" cy="1325563"/>
          </a:xfrm>
        </p:spPr>
        <p:txBody>
          <a:bodyPr/>
          <a:lstStyle/>
          <a:p>
            <a:pPr algn="ctr"/>
            <a:r>
              <a:rPr lang="it-IT" b="1" dirty="0"/>
              <a:t>Deep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3FF018-2F8C-AEF7-66C5-E798218B24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sz="2400" dirty="0"/>
              <a:t>Convolutional Neural Networks (CNN) – ResNet </a:t>
            </a:r>
          </a:p>
          <a:p>
            <a:r>
              <a:rPr lang="it-IT" sz="2400" dirty="0"/>
              <a:t>Supervised Learning</a:t>
            </a:r>
          </a:p>
          <a:p>
            <a:r>
              <a:rPr lang="it-IT" sz="2400" dirty="0"/>
              <a:t>BCE Loss Function</a:t>
            </a:r>
          </a:p>
          <a:p>
            <a:endParaRPr lang="it-IT" dirty="0"/>
          </a:p>
        </p:txBody>
      </p:sp>
      <p:pic>
        <p:nvPicPr>
          <p:cNvPr id="7" name="Picture 6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85854C7D-F823-F5F8-623D-8DBADB06FA7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42" t="4357" r="3285" b="11793"/>
          <a:stretch/>
        </p:blipFill>
        <p:spPr>
          <a:xfrm>
            <a:off x="4028128" y="2439829"/>
            <a:ext cx="6479453" cy="107897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F62D98-B03D-912D-DBB2-886C5E2A01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392D8-EF6F-4DDA-8513-C6C8DAD0CEA4}" type="slidenum">
              <a:rPr lang="it-IT" smtClean="0"/>
              <a:t>7</a:t>
            </a:fld>
            <a:r>
              <a:rPr lang="it-IT" dirty="0"/>
              <a:t>/13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225A30E-8194-6F28-6039-864EDF44954A}"/>
              </a:ext>
            </a:extLst>
          </p:cNvPr>
          <p:cNvGrpSpPr/>
          <p:nvPr/>
        </p:nvGrpSpPr>
        <p:grpSpPr>
          <a:xfrm>
            <a:off x="706144" y="3648041"/>
            <a:ext cx="11057168" cy="2848958"/>
            <a:chOff x="706144" y="3648041"/>
            <a:chExt cx="11057168" cy="2848958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28C2C28D-C4C7-B971-5DA0-98113F1C6B62}"/>
                </a:ext>
              </a:extLst>
            </p:cNvPr>
            <p:cNvGrpSpPr/>
            <p:nvPr/>
          </p:nvGrpSpPr>
          <p:grpSpPr>
            <a:xfrm>
              <a:off x="706144" y="3648041"/>
              <a:ext cx="11057168" cy="2848958"/>
              <a:chOff x="706144" y="3648041"/>
              <a:chExt cx="11057168" cy="2848958"/>
            </a:xfrm>
          </p:grpSpPr>
          <p:pic>
            <p:nvPicPr>
              <p:cNvPr id="5" name="Picture 4" descr="A diagram of a patch analysis&#10;&#10;Description automatically generated">
                <a:extLst>
                  <a:ext uri="{FF2B5EF4-FFF2-40B4-BE49-F238E27FC236}">
                    <a16:creationId xmlns:a16="http://schemas.microsoft.com/office/drawing/2014/main" id="{F7737DD4-E9B4-EEBE-A88D-FFA6F824FF5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6399" b="57747"/>
              <a:stretch/>
            </p:blipFill>
            <p:spPr>
              <a:xfrm>
                <a:off x="747512" y="4093249"/>
                <a:ext cx="5868265" cy="1629485"/>
              </a:xfrm>
              <a:prstGeom prst="rect">
                <a:avLst/>
              </a:prstGeom>
            </p:spPr>
          </p:pic>
          <p:pic>
            <p:nvPicPr>
              <p:cNvPr id="9" name="Picture 8" descr="A graph of a function&#10;&#10;Description automatically generated">
                <a:extLst>
                  <a:ext uri="{FF2B5EF4-FFF2-40B4-BE49-F238E27FC236}">
                    <a16:creationId xmlns:a16="http://schemas.microsoft.com/office/drawing/2014/main" id="{3872503D-280F-EB0D-AF99-732B465CB5E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979" t="32523" r="7967"/>
              <a:stretch/>
            </p:blipFill>
            <p:spPr>
              <a:xfrm>
                <a:off x="8688067" y="5145330"/>
                <a:ext cx="1006597" cy="750976"/>
              </a:xfrm>
              <a:prstGeom prst="rect">
                <a:avLst/>
              </a:prstGeom>
            </p:spPr>
          </p:pic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7D96DF0E-A76B-DC2B-A160-24B2531DDE7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74826" y="4955421"/>
                <a:ext cx="149967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CC85A63-C3B6-BE2A-37A1-150BAFEDF767}"/>
                  </a:ext>
                </a:extLst>
              </p:cNvPr>
              <p:cNvSpPr txBox="1"/>
              <p:nvPr/>
            </p:nvSpPr>
            <p:spPr>
              <a:xfrm>
                <a:off x="8593798" y="4693624"/>
                <a:ext cx="186088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2800" dirty="0"/>
                  <a:t>SCORE</a:t>
                </a:r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B6D84945-5D61-0BFA-FDCD-07F3951562C4}"/>
                  </a:ext>
                </a:extLst>
              </p:cNvPr>
              <p:cNvSpPr/>
              <p:nvPr/>
            </p:nvSpPr>
            <p:spPr>
              <a:xfrm>
                <a:off x="10090483" y="3648041"/>
                <a:ext cx="1395373" cy="1169842"/>
              </a:xfrm>
              <a:prstGeom prst="rect">
                <a:avLst/>
              </a:prstGeom>
              <a:solidFill>
                <a:srgbClr val="FFB9B9"/>
              </a:solidFill>
              <a:ln>
                <a:solidFill>
                  <a:srgbClr val="FFB9B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88F65365-F484-E564-0138-5E93D3E915A3}"/>
                  </a:ext>
                </a:extLst>
              </p:cNvPr>
              <p:cNvSpPr/>
              <p:nvPr/>
            </p:nvSpPr>
            <p:spPr>
              <a:xfrm>
                <a:off x="10090483" y="5088372"/>
                <a:ext cx="1395373" cy="1169842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accent6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dirty="0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E3541E4-4033-D124-24B9-652C857EECE7}"/>
                  </a:ext>
                </a:extLst>
              </p:cNvPr>
              <p:cNvSpPr txBox="1"/>
              <p:nvPr/>
            </p:nvSpPr>
            <p:spPr>
              <a:xfrm>
                <a:off x="10294437" y="3824463"/>
                <a:ext cx="1395373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2400" b="1" dirty="0"/>
                  <a:t> &gt; </a:t>
                </a:r>
                <a:r>
                  <a:rPr lang="it-IT" sz="2400" b="1" i="1" dirty="0"/>
                  <a:t>0.5</a:t>
                </a:r>
              </a:p>
              <a:p>
                <a:r>
                  <a:rPr lang="it-IT" sz="2000" b="1" i="1" dirty="0"/>
                  <a:t>Failure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CC52C89-553C-04F5-BB81-B5A9E23945FC}"/>
                  </a:ext>
                </a:extLst>
              </p:cNvPr>
              <p:cNvSpPr txBox="1"/>
              <p:nvPr/>
            </p:nvSpPr>
            <p:spPr>
              <a:xfrm>
                <a:off x="10147071" y="5265893"/>
                <a:ext cx="1616241" cy="10464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2400" b="1" i="1" dirty="0"/>
                  <a:t>   ≤ 0.5</a:t>
                </a:r>
              </a:p>
              <a:p>
                <a:r>
                  <a:rPr lang="it-IT" sz="2000" b="1" i="1" dirty="0"/>
                  <a:t>Not Failure</a:t>
                </a:r>
              </a:p>
              <a:p>
                <a:endParaRPr lang="it-IT" dirty="0"/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F1BC7B7-7492-DF53-B99F-AEA698E653EA}"/>
                  </a:ext>
                </a:extLst>
              </p:cNvPr>
              <p:cNvSpPr txBox="1"/>
              <p:nvPr/>
            </p:nvSpPr>
            <p:spPr>
              <a:xfrm>
                <a:off x="1433762" y="5858104"/>
                <a:ext cx="161624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2000" b="1" i="1" dirty="0"/>
                  <a:t>WSI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A7A5F38-396C-CE18-882B-08A8099D6451}"/>
                  </a:ext>
                </a:extLst>
              </p:cNvPr>
              <p:cNvSpPr txBox="1"/>
              <p:nvPr/>
            </p:nvSpPr>
            <p:spPr>
              <a:xfrm>
                <a:off x="3070642" y="5789113"/>
                <a:ext cx="3149482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2000" b="1" i="1" dirty="0"/>
                  <a:t>Patches sampled </a:t>
                </a:r>
              </a:p>
              <a:p>
                <a:r>
                  <a:rPr lang="it-IT" sz="2000" b="1" i="1" dirty="0"/>
                  <a:t>from WSI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59F1B86-1146-C8A1-D32E-C47C996A7105}"/>
                  </a:ext>
                </a:extLst>
              </p:cNvPr>
              <p:cNvSpPr txBox="1"/>
              <p:nvPr/>
            </p:nvSpPr>
            <p:spPr>
              <a:xfrm>
                <a:off x="5412858" y="5772676"/>
                <a:ext cx="11016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2000" b="1" i="1" dirty="0"/>
                  <a:t>ResNe</a:t>
                </a:r>
                <a:r>
                  <a:rPr lang="it-IT" sz="2000" b="1" dirty="0"/>
                  <a:t>t</a:t>
                </a:r>
              </a:p>
            </p:txBody>
          </p:sp>
          <p:pic>
            <p:nvPicPr>
              <p:cNvPr id="8" name="Picture 7" descr="A close-up of a microscopic view of a human tissue&#10;&#10;Description automatically generated">
                <a:extLst>
                  <a:ext uri="{FF2B5EF4-FFF2-40B4-BE49-F238E27FC236}">
                    <a16:creationId xmlns:a16="http://schemas.microsoft.com/office/drawing/2014/main" id="{9C1D6007-B218-AB87-BADE-DDC2DDA21DC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051" r="10198"/>
              <a:stretch/>
            </p:blipFill>
            <p:spPr>
              <a:xfrm>
                <a:off x="706144" y="4089813"/>
                <a:ext cx="1926075" cy="1590144"/>
              </a:xfrm>
              <a:prstGeom prst="rect">
                <a:avLst/>
              </a:prstGeom>
            </p:spPr>
          </p:pic>
        </p:grpSp>
        <p:pic>
          <p:nvPicPr>
            <p:cNvPr id="12" name="Picture 11" descr="A diagram of a diagram of a diagram&#10;&#10;Description automatically generated with medium confidence">
              <a:extLst>
                <a:ext uri="{FF2B5EF4-FFF2-40B4-BE49-F238E27FC236}">
                  <a16:creationId xmlns:a16="http://schemas.microsoft.com/office/drawing/2014/main" id="{88407E31-96DD-65E5-E3D7-BB92EAC587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485" t="9235" r="3955" b="26667"/>
            <a:stretch/>
          </p:blipFill>
          <p:spPr>
            <a:xfrm>
              <a:off x="5102925" y="3957879"/>
              <a:ext cx="3358817" cy="162948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693270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974C10-8B7F-FFA9-A8EA-84209B9B95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945"/>
            <a:ext cx="10515600" cy="150588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200" b="1" dirty="0"/>
              <a:t>Pipeline</a:t>
            </a:r>
            <a:endParaRPr lang="en-US" sz="52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64DC965C-A553-25F4-078E-64048B9A7AB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19389227"/>
              </p:ext>
            </p:extLst>
          </p:nvPr>
        </p:nvGraphicFramePr>
        <p:xfrm>
          <a:off x="923564" y="2354579"/>
          <a:ext cx="3325171" cy="31377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7" name="Slide Number Placeholder 96">
            <a:extLst>
              <a:ext uri="{FF2B5EF4-FFF2-40B4-BE49-F238E27FC236}">
                <a16:creationId xmlns:a16="http://schemas.microsoft.com/office/drawing/2014/main" id="{2744284E-945D-7E33-D0E9-E56DAE3F6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392D8-EF6F-4DDA-8513-C6C8DAD0CEA4}" type="slidenum">
              <a:rPr lang="it-IT" smtClean="0"/>
              <a:t>8</a:t>
            </a:fld>
            <a:r>
              <a:rPr lang="it-IT" dirty="0"/>
              <a:t>/13</a:t>
            </a:r>
          </a:p>
        </p:txBody>
      </p:sp>
      <p:pic>
        <p:nvPicPr>
          <p:cNvPr id="100" name="Picture 99" descr="A blue and yellow snake logo&#10;&#10;Description automatically generated">
            <a:extLst>
              <a:ext uri="{FF2B5EF4-FFF2-40B4-BE49-F238E27FC236}">
                <a16:creationId xmlns:a16="http://schemas.microsoft.com/office/drawing/2014/main" id="{64C2F311-BD3F-B17C-A5FF-EE946768981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8942" y="5645899"/>
            <a:ext cx="511998" cy="561065"/>
          </a:xfrm>
          <a:prstGeom prst="rect">
            <a:avLst/>
          </a:prstGeom>
        </p:spPr>
      </p:pic>
      <p:pic>
        <p:nvPicPr>
          <p:cNvPr id="102" name="Picture 101" descr="A logo with a flame and purple drops&#10;&#10;Description automatically generated">
            <a:extLst>
              <a:ext uri="{FF2B5EF4-FFF2-40B4-BE49-F238E27FC236}">
                <a16:creationId xmlns:a16="http://schemas.microsoft.com/office/drawing/2014/main" id="{46A281C5-A476-5423-C84B-AB9E230490E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4966" y="5645899"/>
            <a:ext cx="1850569" cy="38677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51704B2-C9BC-E7C5-3A86-CE64F94FA5D8}"/>
              </a:ext>
            </a:extLst>
          </p:cNvPr>
          <p:cNvSpPr txBox="1"/>
          <p:nvPr/>
        </p:nvSpPr>
        <p:spPr>
          <a:xfrm>
            <a:off x="7949318" y="3983470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400" dirty="0"/>
              <a:t>Stack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1E9E5E9-E951-ABD7-3DB9-00B7A44D2C7C}"/>
              </a:ext>
            </a:extLst>
          </p:cNvPr>
          <p:cNvSpPr txBox="1"/>
          <p:nvPr/>
        </p:nvSpPr>
        <p:spPr>
          <a:xfrm>
            <a:off x="9495766" y="3979501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400" dirty="0"/>
              <a:t> Stack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9B381B7-AF38-9E9D-8C15-D2E258CDDC5A}"/>
              </a:ext>
            </a:extLst>
          </p:cNvPr>
          <p:cNvGrpSpPr/>
          <p:nvPr/>
        </p:nvGrpSpPr>
        <p:grpSpPr>
          <a:xfrm>
            <a:off x="4767545" y="1458865"/>
            <a:ext cx="6902596" cy="4748099"/>
            <a:chOff x="4767545" y="1458865"/>
            <a:chExt cx="6902596" cy="4748099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7FEB93CD-91AB-5F24-2A0C-233AE35DEEDE}"/>
                </a:ext>
              </a:extLst>
            </p:cNvPr>
            <p:cNvGrpSpPr/>
            <p:nvPr/>
          </p:nvGrpSpPr>
          <p:grpSpPr>
            <a:xfrm>
              <a:off x="4767545" y="1458865"/>
              <a:ext cx="6902596" cy="4748099"/>
              <a:chOff x="4705152" y="1284575"/>
              <a:chExt cx="6902596" cy="4748099"/>
            </a:xfrm>
          </p:grpSpPr>
          <p:pic>
            <p:nvPicPr>
              <p:cNvPr id="7" name="Picture 6" descr="A screenshot of a diagram&#10;&#10;Description automatically generated">
                <a:extLst>
                  <a:ext uri="{FF2B5EF4-FFF2-40B4-BE49-F238E27FC236}">
                    <a16:creationId xmlns:a16="http://schemas.microsoft.com/office/drawing/2014/main" id="{B9D32466-D536-080E-5B19-B4808800CB1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5934"/>
              <a:stretch/>
            </p:blipFill>
            <p:spPr>
              <a:xfrm>
                <a:off x="5014394" y="2511972"/>
                <a:ext cx="6575483" cy="3520702"/>
              </a:xfrm>
              <a:prstGeom prst="rect">
                <a:avLst/>
              </a:prstGeom>
            </p:spPr>
          </p:pic>
          <p:pic>
            <p:nvPicPr>
              <p:cNvPr id="9" name="Picture 8" descr="A stack of purple and pink squares&#10;&#10;Description automatically generated">
                <a:extLst>
                  <a:ext uri="{FF2B5EF4-FFF2-40B4-BE49-F238E27FC236}">
                    <a16:creationId xmlns:a16="http://schemas.microsoft.com/office/drawing/2014/main" id="{5FCD2791-AF4E-C1AB-389D-541143C472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83787" y="3923441"/>
                <a:ext cx="348778" cy="449465"/>
              </a:xfrm>
              <a:prstGeom prst="rect">
                <a:avLst/>
              </a:prstGeom>
            </p:spPr>
          </p:pic>
          <p:pic>
            <p:nvPicPr>
              <p:cNvPr id="10" name="Picture 9" descr="A stack of purple and pink squares&#10;&#10;Description automatically generated">
                <a:extLst>
                  <a:ext uri="{FF2B5EF4-FFF2-40B4-BE49-F238E27FC236}">
                    <a16:creationId xmlns:a16="http://schemas.microsoft.com/office/drawing/2014/main" id="{10EDF38B-1F30-1E38-6EAD-31737BE835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529082" y="3923440"/>
                <a:ext cx="348778" cy="449465"/>
              </a:xfrm>
              <a:prstGeom prst="rect">
                <a:avLst/>
              </a:prstGeom>
            </p:spPr>
          </p:pic>
          <p:pic>
            <p:nvPicPr>
              <p:cNvPr id="11" name="Picture 10" descr="A stack of purple and pink squares&#10;&#10;Description automatically generated">
                <a:extLst>
                  <a:ext uri="{FF2B5EF4-FFF2-40B4-BE49-F238E27FC236}">
                    <a16:creationId xmlns:a16="http://schemas.microsoft.com/office/drawing/2014/main" id="{742B61B4-78B6-CEF3-96F8-E065578070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101623" y="3923439"/>
                <a:ext cx="348778" cy="449465"/>
              </a:xfrm>
              <a:prstGeom prst="rect">
                <a:avLst/>
              </a:prstGeom>
            </p:spPr>
          </p:pic>
          <p:pic>
            <p:nvPicPr>
              <p:cNvPr id="12" name="Picture 11" descr="A black background with a black square&#10;&#10;Description automatically generated with medium confidence">
                <a:extLst>
                  <a:ext uri="{FF2B5EF4-FFF2-40B4-BE49-F238E27FC236}">
                    <a16:creationId xmlns:a16="http://schemas.microsoft.com/office/drawing/2014/main" id="{5D9D3C51-908E-3237-94E9-E16D90A502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alphaModFix amt="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8828649">
                <a:off x="7598180" y="5102257"/>
                <a:ext cx="306659" cy="310466"/>
              </a:xfrm>
              <a:prstGeom prst="rect">
                <a:avLst/>
              </a:prstGeom>
            </p:spPr>
          </p:pic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69A58C1E-41A5-EFAD-99BF-D562AF713E8F}"/>
                  </a:ext>
                </a:extLst>
              </p:cNvPr>
              <p:cNvSpPr/>
              <p:nvPr/>
            </p:nvSpPr>
            <p:spPr>
              <a:xfrm>
                <a:off x="6307113" y="2610731"/>
                <a:ext cx="4867074" cy="1881503"/>
              </a:xfrm>
              <a:prstGeom prst="roundRect">
                <a:avLst>
                  <a:gd name="adj" fmla="val 5225"/>
                </a:avLst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pic>
            <p:nvPicPr>
              <p:cNvPr id="15" name="Picture 14" descr="A screenshot of a diagram&#10;&#10;Description automatically generated">
                <a:extLst>
                  <a:ext uri="{FF2B5EF4-FFF2-40B4-BE49-F238E27FC236}">
                    <a16:creationId xmlns:a16="http://schemas.microsoft.com/office/drawing/2014/main" id="{C4E77CAD-A43F-1D77-3D92-7A43330EA21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77360"/>
              <a:stretch/>
            </p:blipFill>
            <p:spPr>
              <a:xfrm>
                <a:off x="4705152" y="1284575"/>
                <a:ext cx="6902596" cy="1129721"/>
              </a:xfrm>
              <a:prstGeom prst="rect">
                <a:avLst/>
              </a:prstGeom>
            </p:spPr>
          </p:pic>
          <p:pic>
            <p:nvPicPr>
              <p:cNvPr id="16" name="Picture 15" descr="A black background with a black square&#10;&#10;Description automatically generated with medium confidence">
                <a:extLst>
                  <a:ext uri="{FF2B5EF4-FFF2-40B4-BE49-F238E27FC236}">
                    <a16:creationId xmlns:a16="http://schemas.microsoft.com/office/drawing/2014/main" id="{BE20FB99-158B-916F-3236-7EDCEA4045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alphaModFix amt="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27370" y="1481010"/>
                <a:ext cx="912834" cy="707286"/>
              </a:xfrm>
              <a:prstGeom prst="rect">
                <a:avLst/>
              </a:prstGeom>
            </p:spPr>
          </p:pic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413A2EB-2918-4376-6732-568C4FD41252}"/>
                  </a:ext>
                </a:extLst>
              </p:cNvPr>
              <p:cNvSpPr txBox="1"/>
              <p:nvPr/>
            </p:nvSpPr>
            <p:spPr>
              <a:xfrm>
                <a:off x="6460532" y="3997900"/>
                <a:ext cx="159528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1400" dirty="0"/>
                  <a:t>Stack</a:t>
                </a:r>
              </a:p>
            </p:txBody>
          </p:sp>
          <p:pic>
            <p:nvPicPr>
              <p:cNvPr id="21" name="Picture 20" descr="A black background with a black square&#10;&#10;Description automatically generated with medium confidence">
                <a:extLst>
                  <a:ext uri="{FF2B5EF4-FFF2-40B4-BE49-F238E27FC236}">
                    <a16:creationId xmlns:a16="http://schemas.microsoft.com/office/drawing/2014/main" id="{A70EC0FB-58FC-2EB3-2F8B-AE3527346E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alphaModFix amt="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>
                <a:off x="8570961" y="2379887"/>
                <a:ext cx="265018" cy="205343"/>
              </a:xfrm>
              <a:prstGeom prst="rect">
                <a:avLst/>
              </a:prstGeom>
            </p:spPr>
          </p:pic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299F13D-C42D-52F0-1AC6-8F96CDA9887F}"/>
                </a:ext>
              </a:extLst>
            </p:cNvPr>
            <p:cNvSpPr txBox="1"/>
            <p:nvPr/>
          </p:nvSpPr>
          <p:spPr>
            <a:xfrm>
              <a:off x="8005399" y="4175968"/>
              <a:ext cx="159528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400" dirty="0"/>
                <a:t>Stack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3B7601B-E1AC-4268-B78D-ABA327AD9DBD}"/>
                </a:ext>
              </a:extLst>
            </p:cNvPr>
            <p:cNvSpPr txBox="1"/>
            <p:nvPr/>
          </p:nvSpPr>
          <p:spPr>
            <a:xfrm>
              <a:off x="9600687" y="4172190"/>
              <a:ext cx="159528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400" dirty="0"/>
                <a:t>Stack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738954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Slide Background">
            <a:extLst>
              <a:ext uri="{FF2B5EF4-FFF2-40B4-BE49-F238E27FC236}">
                <a16:creationId xmlns:a16="http://schemas.microsoft.com/office/drawing/2014/main" id="{FE1EC756-41E9-4FD6-AD48-EF46A28137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E66F6371-9EA5-9354-29DC-1D07B921F7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4290"/>
            <a:ext cx="12192000" cy="1733407"/>
          </a:xfrm>
          <a:prstGeom prst="rect">
            <a:avLst/>
          </a:prstGeom>
          <a:ln>
            <a:noFill/>
          </a:ln>
          <a:effectLst>
            <a:outerShdw blurRad="254000" dist="38100" dir="5460000" sx="94000" sy="94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B2A0B8-E762-8DC6-2370-C0F58CF81C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5" y="307447"/>
            <a:ext cx="10693884" cy="110993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Experiment: WSI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04B51B-6880-56BD-FBD2-97AE79E62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21416" y="6417017"/>
            <a:ext cx="319938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90D392D8-EF6F-4DDA-8513-C6C8DAD0CEA4}" type="slidenum">
              <a:rPr lang="en-US" smtClean="0">
                <a:solidFill>
                  <a:schemeClr val="bg2">
                    <a:lumMod val="75000"/>
                  </a:schemeClr>
                </a:solidFill>
              </a:rPr>
              <a:pPr>
                <a:spcAft>
                  <a:spcPts val="600"/>
                </a:spcAft>
              </a:pPr>
              <a:t>9</a:t>
            </a:fld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/13</a:t>
            </a:r>
          </a:p>
        </p:txBody>
      </p:sp>
      <p:pic>
        <p:nvPicPr>
          <p:cNvPr id="7" name="Content Placeholder 6" descr="A close-up of a cell&#10;&#10;Description automatically generated">
            <a:extLst>
              <a:ext uri="{FF2B5EF4-FFF2-40B4-BE49-F238E27FC236}">
                <a16:creationId xmlns:a16="http://schemas.microsoft.com/office/drawing/2014/main" id="{1F62501C-F758-1D96-B505-321CE02958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14" t="9832"/>
          <a:stretch/>
        </p:blipFill>
        <p:spPr>
          <a:xfrm>
            <a:off x="1153195" y="4375419"/>
            <a:ext cx="2192113" cy="2216293"/>
          </a:xfr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C6461C4-5773-A5E8-C979-C43D1F0CFA14}"/>
              </a:ext>
            </a:extLst>
          </p:cNvPr>
          <p:cNvSpPr txBox="1"/>
          <p:nvPr/>
        </p:nvSpPr>
        <p:spPr>
          <a:xfrm>
            <a:off x="5169916" y="2591585"/>
            <a:ext cx="4265370" cy="13054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25000" lnSpcReduction="20000"/>
          </a:bodyPr>
          <a:lstStyle/>
          <a:p>
            <a:pPr marL="114300">
              <a:lnSpc>
                <a:spcPct val="120000"/>
              </a:lnSpc>
              <a:spcAft>
                <a:spcPts val="600"/>
              </a:spcAft>
            </a:pPr>
            <a:r>
              <a:rPr lang="en-US" sz="8000" b="1" dirty="0"/>
              <a:t>1) Stack completion</a:t>
            </a:r>
          </a:p>
          <a:p>
            <a:pPr marL="914400" lvl="1" indent="-34290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6800" dirty="0"/>
              <a:t>Ppb parameter</a:t>
            </a:r>
          </a:p>
          <a:p>
            <a:pPr marL="914400" lvl="1" indent="-34290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6800" dirty="0"/>
              <a:t>Random sampling</a:t>
            </a:r>
          </a:p>
          <a:p>
            <a:pPr marL="914400" lvl="1" indent="-34290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6800" dirty="0"/>
              <a:t>Stack of equal size</a:t>
            </a:r>
          </a:p>
          <a:p>
            <a:pPr marL="571500" lvl="1">
              <a:lnSpc>
                <a:spcPct val="120000"/>
              </a:lnSpc>
              <a:spcAft>
                <a:spcPts val="600"/>
              </a:spcAft>
            </a:pPr>
            <a:endParaRPr lang="en-US" sz="2000" dirty="0"/>
          </a:p>
          <a:p>
            <a:pPr marL="571500" lvl="1">
              <a:lnSpc>
                <a:spcPct val="120000"/>
              </a:lnSpc>
              <a:spcAft>
                <a:spcPts val="600"/>
              </a:spcAft>
            </a:pPr>
            <a:endParaRPr lang="en-US" sz="20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25AAAEF-037E-3B44-0A79-32E5E73BA8F5}"/>
              </a:ext>
            </a:extLst>
          </p:cNvPr>
          <p:cNvSpPr txBox="1"/>
          <p:nvPr/>
        </p:nvSpPr>
        <p:spPr>
          <a:xfrm>
            <a:off x="5169916" y="4759491"/>
            <a:ext cx="4265370" cy="13054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/>
          <a:p>
            <a:pPr marL="114300">
              <a:lnSpc>
                <a:spcPct val="120000"/>
              </a:lnSpc>
              <a:spcAft>
                <a:spcPts val="600"/>
              </a:spcAft>
            </a:pPr>
            <a:r>
              <a:rPr lang="en-US" sz="2600" b="1" dirty="0"/>
              <a:t>2) All patches per biopsy</a:t>
            </a:r>
          </a:p>
          <a:p>
            <a:pPr marL="914400" lvl="1" indent="-34290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Stack of different size</a:t>
            </a:r>
          </a:p>
          <a:p>
            <a:pPr marL="4572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114300">
              <a:lnSpc>
                <a:spcPct val="90000"/>
              </a:lnSpc>
              <a:spcAft>
                <a:spcPts val="600"/>
              </a:spcAft>
            </a:pPr>
            <a:r>
              <a:rPr lang="en-US" sz="2000" dirty="0"/>
              <a:t>	</a:t>
            </a:r>
          </a:p>
          <a:p>
            <a:pPr marL="4572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914400" lvl="1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B78C56A3-F424-A9C7-B62C-33D2DED79C9C}"/>
              </a:ext>
            </a:extLst>
          </p:cNvPr>
          <p:cNvGrpSpPr/>
          <p:nvPr/>
        </p:nvGrpSpPr>
        <p:grpSpPr>
          <a:xfrm>
            <a:off x="8894284" y="2501791"/>
            <a:ext cx="2460709" cy="1357164"/>
            <a:chOff x="4409134" y="4008695"/>
            <a:chExt cx="1876600" cy="1035008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6A6E53D5-CFC1-C954-8CDD-1360A0269E32}"/>
                </a:ext>
              </a:extLst>
            </p:cNvPr>
            <p:cNvGrpSpPr/>
            <p:nvPr/>
          </p:nvGrpSpPr>
          <p:grpSpPr>
            <a:xfrm>
              <a:off x="4409134" y="4008695"/>
              <a:ext cx="1716353" cy="668552"/>
              <a:chOff x="1760618" y="3579401"/>
              <a:chExt cx="2113204" cy="755578"/>
            </a:xfrm>
          </p:grpSpPr>
          <p:pic>
            <p:nvPicPr>
              <p:cNvPr id="25" name="Picture 24" descr="Several cells with black dots&#10;&#10;Description automatically generated with medium confidence">
                <a:extLst>
                  <a:ext uri="{FF2B5EF4-FFF2-40B4-BE49-F238E27FC236}">
                    <a16:creationId xmlns:a16="http://schemas.microsoft.com/office/drawing/2014/main" id="{F21834F0-3A95-71C4-EDBD-A7017F729F8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3259987">
                <a:off x="1760618" y="3579401"/>
                <a:ext cx="702522" cy="736312"/>
              </a:xfrm>
              <a:prstGeom prst="rect">
                <a:avLst/>
              </a:prstGeom>
            </p:spPr>
          </p:pic>
          <p:pic>
            <p:nvPicPr>
              <p:cNvPr id="26" name="Picture 25" descr="Several cells with black dots&#10;&#10;Description automatically generated with medium confidence">
                <a:extLst>
                  <a:ext uri="{FF2B5EF4-FFF2-40B4-BE49-F238E27FC236}">
                    <a16:creationId xmlns:a16="http://schemas.microsoft.com/office/drawing/2014/main" id="{A0383D8C-8C88-ECE5-B90F-B866CDDCF1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3259987">
                <a:off x="3171301" y="3598668"/>
                <a:ext cx="702521" cy="736311"/>
              </a:xfrm>
              <a:prstGeom prst="rect">
                <a:avLst/>
              </a:prstGeom>
            </p:spPr>
          </p:pic>
          <p:pic>
            <p:nvPicPr>
              <p:cNvPr id="27" name="Picture 26" descr="Several cells with black dots&#10;&#10;Description automatically generated with medium confidence">
                <a:extLst>
                  <a:ext uri="{FF2B5EF4-FFF2-40B4-BE49-F238E27FC236}">
                    <a16:creationId xmlns:a16="http://schemas.microsoft.com/office/drawing/2014/main" id="{AB8CC3E8-BC72-206A-4DB2-E8AEA7AE2A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3259987">
                <a:off x="2467400" y="3598666"/>
                <a:ext cx="702522" cy="736312"/>
              </a:xfrm>
              <a:prstGeom prst="rect">
                <a:avLst/>
              </a:prstGeom>
            </p:spPr>
          </p:pic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474556F-15B8-36CE-E71F-6CF752432687}"/>
                </a:ext>
              </a:extLst>
            </p:cNvPr>
            <p:cNvSpPr txBox="1"/>
            <p:nvPr/>
          </p:nvSpPr>
          <p:spPr>
            <a:xfrm>
              <a:off x="4475779" y="4762041"/>
              <a:ext cx="1809955" cy="2816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/>
                <a:t>  S1          S2          S3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ECB3CCA8-6327-DCC4-2B55-FD78E6700DAE}"/>
              </a:ext>
            </a:extLst>
          </p:cNvPr>
          <p:cNvGrpSpPr/>
          <p:nvPr/>
        </p:nvGrpSpPr>
        <p:grpSpPr>
          <a:xfrm>
            <a:off x="8843436" y="4719635"/>
            <a:ext cx="2443236" cy="1708848"/>
            <a:chOff x="4287186" y="5321036"/>
            <a:chExt cx="2028955" cy="1460897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CA1827DC-30E9-2A62-2351-7FF3FCA87FEA}"/>
                </a:ext>
              </a:extLst>
            </p:cNvPr>
            <p:cNvGrpSpPr/>
            <p:nvPr/>
          </p:nvGrpSpPr>
          <p:grpSpPr>
            <a:xfrm>
              <a:off x="4287186" y="5321036"/>
              <a:ext cx="1927661" cy="1118115"/>
              <a:chOff x="1613195" y="5248067"/>
              <a:chExt cx="2268160" cy="1278482"/>
            </a:xfrm>
          </p:grpSpPr>
          <p:pic>
            <p:nvPicPr>
              <p:cNvPr id="14" name="Picture 13" descr="Several cells in a row&#10;&#10;Description automatically generated with medium confidence">
                <a:extLst>
                  <a:ext uri="{FF2B5EF4-FFF2-40B4-BE49-F238E27FC236}">
                    <a16:creationId xmlns:a16="http://schemas.microsoft.com/office/drawing/2014/main" id="{93E7CEAC-71C1-0FCD-0932-C4E582AA59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3422208">
                <a:off x="1613195" y="5248067"/>
                <a:ext cx="997368" cy="1131540"/>
              </a:xfrm>
              <a:prstGeom prst="rect">
                <a:avLst/>
              </a:prstGeom>
            </p:spPr>
          </p:pic>
          <p:pic>
            <p:nvPicPr>
              <p:cNvPr id="21" name="Picture 20" descr="A close-up of several cells&#10;&#10;Description automatically generated">
                <a:extLst>
                  <a:ext uri="{FF2B5EF4-FFF2-40B4-BE49-F238E27FC236}">
                    <a16:creationId xmlns:a16="http://schemas.microsoft.com/office/drawing/2014/main" id="{FBDA6E5B-FEA2-520A-83CB-FD022300207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7501" t="43835" r="29322" b="22801"/>
              <a:stretch/>
            </p:blipFill>
            <p:spPr>
              <a:xfrm rot="13567626">
                <a:off x="2503295" y="6030528"/>
                <a:ext cx="526307" cy="465736"/>
              </a:xfrm>
              <a:prstGeom prst="rect">
                <a:avLst/>
              </a:prstGeom>
            </p:spPr>
          </p:pic>
          <p:pic>
            <p:nvPicPr>
              <p:cNvPr id="28" name="Picture 27" descr="Several cells with black dots&#10;&#10;Description automatically generated with medium confidence">
                <a:extLst>
                  <a:ext uri="{FF2B5EF4-FFF2-40B4-BE49-F238E27FC236}">
                    <a16:creationId xmlns:a16="http://schemas.microsoft.com/office/drawing/2014/main" id="{375DB50A-C9B0-27DB-CBC7-B54753D7F1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3417188">
                <a:off x="3178833" y="5673552"/>
                <a:ext cx="702522" cy="736312"/>
              </a:xfrm>
              <a:prstGeom prst="rect">
                <a:avLst/>
              </a:prstGeom>
            </p:spPr>
          </p:pic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A6656B9-6D43-82A8-C2E7-E8FAA6969CC8}"/>
                </a:ext>
              </a:extLst>
            </p:cNvPr>
            <p:cNvSpPr txBox="1"/>
            <p:nvPr/>
          </p:nvSpPr>
          <p:spPr>
            <a:xfrm>
              <a:off x="4506186" y="6466191"/>
              <a:ext cx="1809955" cy="3157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/>
                <a:t>S1          S2           S3</a:t>
              </a:r>
            </a:p>
          </p:txBody>
        </p:sp>
      </p:grpSp>
      <p:pic>
        <p:nvPicPr>
          <p:cNvPr id="41" name="Picture 40" descr="A close-up of a cell&#10;&#10;Description automatically generated">
            <a:extLst>
              <a:ext uri="{FF2B5EF4-FFF2-40B4-BE49-F238E27FC236}">
                <a16:creationId xmlns:a16="http://schemas.microsoft.com/office/drawing/2014/main" id="{1C5D4FAA-5568-DC14-56EC-D3276AF9736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36" t="5932" r="47348" b="29982"/>
          <a:stretch/>
        </p:blipFill>
        <p:spPr>
          <a:xfrm>
            <a:off x="1564502" y="2888812"/>
            <a:ext cx="1380105" cy="1435059"/>
          </a:xfrm>
          <a:prstGeom prst="rect">
            <a:avLst/>
          </a:prstGeom>
        </p:spPr>
      </p:pic>
      <p:pic>
        <p:nvPicPr>
          <p:cNvPr id="43" name="Picture 42" descr="A close-up of a cell&#10;&#10;Description automatically generated">
            <a:extLst>
              <a:ext uri="{FF2B5EF4-FFF2-40B4-BE49-F238E27FC236}">
                <a16:creationId xmlns:a16="http://schemas.microsoft.com/office/drawing/2014/main" id="{607ADACF-87C1-45E3-094F-9027173983D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99" t="8020" r="73249" b="52785"/>
          <a:stretch/>
        </p:blipFill>
        <p:spPr>
          <a:xfrm>
            <a:off x="1812501" y="1898975"/>
            <a:ext cx="873502" cy="954501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96009DFD-7FB4-5333-169A-510113210878}"/>
              </a:ext>
            </a:extLst>
          </p:cNvPr>
          <p:cNvCxnSpPr>
            <a:cxnSpLocks/>
          </p:cNvCxnSpPr>
          <p:nvPr/>
        </p:nvCxnSpPr>
        <p:spPr>
          <a:xfrm>
            <a:off x="4070959" y="1990625"/>
            <a:ext cx="0" cy="4365725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C1560F2-3DA1-19BB-3312-CECAEC3E474E}"/>
              </a:ext>
            </a:extLst>
          </p:cNvPr>
          <p:cNvCxnSpPr>
            <a:cxnSpLocks/>
          </p:cNvCxnSpPr>
          <p:nvPr/>
        </p:nvCxnSpPr>
        <p:spPr>
          <a:xfrm>
            <a:off x="5210649" y="4242930"/>
            <a:ext cx="6515684" cy="0"/>
          </a:xfrm>
          <a:prstGeom prst="line">
            <a:avLst/>
          </a:prstGeom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7715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0</TotalTime>
  <Words>2524</Words>
  <Application>Microsoft Office PowerPoint</Application>
  <PresentationFormat>Widescreen</PresentationFormat>
  <Paragraphs>287</Paragraphs>
  <Slides>18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Calibri</vt:lpstr>
      <vt:lpstr>Calibri Light</vt:lpstr>
      <vt:lpstr>NimbusRomNo9L-Regu</vt:lpstr>
      <vt:lpstr>Wingdings</vt:lpstr>
      <vt:lpstr>Office Theme</vt:lpstr>
      <vt:lpstr>Prediction of Kidney Failure  with Deep Neural Networks  Fusing WSI and Immunofluorescence Images</vt:lpstr>
      <vt:lpstr>The research </vt:lpstr>
      <vt:lpstr>The kidney</vt:lpstr>
      <vt:lpstr>End-stage renal disease (ESRD)</vt:lpstr>
      <vt:lpstr>Datasets</vt:lpstr>
      <vt:lpstr>Patches and labeling</vt:lpstr>
      <vt:lpstr>Deep learning</vt:lpstr>
      <vt:lpstr>Pipeline</vt:lpstr>
      <vt:lpstr>Experiment: WSI</vt:lpstr>
      <vt:lpstr>Experiment: WSI</vt:lpstr>
      <vt:lpstr>Experiment: Immunofluorescence images</vt:lpstr>
      <vt:lpstr>Experiment: Combined</vt:lpstr>
      <vt:lpstr>Conclusion</vt:lpstr>
      <vt:lpstr>Thank you for your attention</vt:lpstr>
      <vt:lpstr>PowerPoint Presentation</vt:lpstr>
      <vt:lpstr>Dataset</vt:lpstr>
      <vt:lpstr>State of art</vt:lpstr>
      <vt:lpstr>Points: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Prediction of Kidney Failure  with Deep Neural Networks  Fusing WSI and Immunofluorescence Images</dc:title>
  <dc:creator>Gabriele Rosati</dc:creator>
  <cp:lastModifiedBy>Gabriele Rosati</cp:lastModifiedBy>
  <cp:revision>548</cp:revision>
  <dcterms:created xsi:type="dcterms:W3CDTF">2023-09-26T14:29:26Z</dcterms:created>
  <dcterms:modified xsi:type="dcterms:W3CDTF">2023-10-19T08:33:00Z</dcterms:modified>
</cp:coreProperties>
</file>